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5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76F6-F163-49F8-9602-F7A5A96C0608}" type="datetimeFigureOut">
              <a:rPr lang="lv-LV" smtClean="0"/>
              <a:t>14.03.2017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F3C60-97F6-43DD-AA9A-F3060617BB2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9145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1613" y="1971676"/>
            <a:ext cx="10032999" cy="2057399"/>
          </a:xfrm>
        </p:spPr>
        <p:txBody>
          <a:bodyPr>
            <a:normAutofit/>
          </a:bodyPr>
          <a:lstStyle/>
          <a:p>
            <a:r>
              <a:rPr lang="lv-LV" sz="6000" b="1" dirty="0" smtClean="0"/>
              <a:t>Fricis Brīvzemnieks</a:t>
            </a:r>
            <a:endParaRPr lang="lv-LV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v-LV" sz="4800" dirty="0" smtClean="0"/>
              <a:t>1846. - 1907.</a:t>
            </a:r>
            <a:endParaRPr lang="lv-LV" sz="4800" dirty="0"/>
          </a:p>
        </p:txBody>
      </p:sp>
      <p:pic>
        <p:nvPicPr>
          <p:cNvPr id="1026" name="Picture 2" descr="Attēlu rezultāti vaicājumam “fricis brīvzemniek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512" y="514593"/>
            <a:ext cx="3590751" cy="50809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5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b="1" dirty="0" smtClean="0"/>
              <a:t>Fricis Treilands (Treuland)</a:t>
            </a:r>
            <a:endParaRPr lang="lv-LV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770" y="1631045"/>
            <a:ext cx="8915400" cy="3777622"/>
          </a:xfrm>
        </p:spPr>
        <p:txBody>
          <a:bodyPr>
            <a:normAutofit/>
          </a:bodyPr>
          <a:lstStyle/>
          <a:p>
            <a:endParaRPr lang="lv-LV" sz="2800" dirty="0" smtClean="0"/>
          </a:p>
          <a:p>
            <a:r>
              <a:rPr lang="lv-LV" sz="3200" dirty="0" smtClean="0"/>
              <a:t>Dzimis Rokaižu krogū</a:t>
            </a:r>
          </a:p>
          <a:p>
            <a:pPr marL="0" indent="0">
              <a:buNone/>
            </a:pPr>
            <a:r>
              <a:rPr lang="lv-LV" sz="3200" dirty="0"/>
              <a:t> </a:t>
            </a:r>
            <a:r>
              <a:rPr lang="lv-LV" sz="3200" dirty="0" smtClean="0"/>
              <a:t>                    (Aizputes apriņķī).</a:t>
            </a:r>
          </a:p>
          <a:p>
            <a:r>
              <a:rPr lang="lv-LV" sz="3200" dirty="0" smtClean="0"/>
              <a:t>Miris Ropaižu krogū.</a:t>
            </a:r>
          </a:p>
          <a:p>
            <a:r>
              <a:rPr lang="lv-LV" sz="3200" dirty="0" smtClean="0"/>
              <a:t>Māte Julie  - vāciete.</a:t>
            </a:r>
          </a:p>
          <a:p>
            <a:r>
              <a:rPr lang="lv-LV" sz="3200" dirty="0" smtClean="0"/>
              <a:t>Tēvs Jēkabs – latvietis.</a:t>
            </a:r>
            <a:endParaRPr lang="lv-LV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30" y="1264555"/>
            <a:ext cx="4758026" cy="5383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216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400" b="1" dirty="0" smtClean="0"/>
              <a:t>Skolas gaitas</a:t>
            </a:r>
            <a:endParaRPr lang="lv-LV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418" y="1943100"/>
            <a:ext cx="9535769" cy="3710947"/>
          </a:xfrm>
        </p:spPr>
        <p:txBody>
          <a:bodyPr>
            <a:normAutofit/>
          </a:bodyPr>
          <a:lstStyle/>
          <a:p>
            <a:r>
              <a:rPr lang="lv-LV" sz="2800" dirty="0" smtClean="0"/>
              <a:t>Tēva māte (vecmāmiņa) – pirmā skolotāja.</a:t>
            </a:r>
          </a:p>
          <a:p>
            <a:r>
              <a:rPr lang="lv-LV" sz="2800" dirty="0" smtClean="0"/>
              <a:t>Rokaižu muižas skola no 8 gadu vecuma.</a:t>
            </a:r>
          </a:p>
          <a:p>
            <a:r>
              <a:rPr lang="lv-LV" sz="2800" dirty="0" smtClean="0"/>
              <a:t>Aizputes apriņķa skola.</a:t>
            </a:r>
          </a:p>
          <a:p>
            <a:r>
              <a:rPr lang="lv-LV" sz="2800" dirty="0" smtClean="0"/>
              <a:t>Gorku apriņķa mērniecības</a:t>
            </a:r>
          </a:p>
          <a:p>
            <a:pPr marL="0" indent="0">
              <a:buNone/>
            </a:pPr>
            <a:r>
              <a:rPr lang="lv-LV" sz="2800" dirty="0"/>
              <a:t> </a:t>
            </a:r>
            <a:r>
              <a:rPr lang="lv-LV" sz="2800" dirty="0" smtClean="0"/>
              <a:t>    skola Krievijā.</a:t>
            </a:r>
          </a:p>
          <a:p>
            <a:pPr marL="0" indent="0">
              <a:buNone/>
            </a:pPr>
            <a:endParaRPr lang="lv-LV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2" y="3000374"/>
            <a:ext cx="5956626" cy="3857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4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301" y="59643"/>
            <a:ext cx="8911687" cy="1280890"/>
          </a:xfrm>
        </p:spPr>
        <p:txBody>
          <a:bodyPr>
            <a:normAutofit/>
          </a:bodyPr>
          <a:lstStyle/>
          <a:p>
            <a:r>
              <a:rPr lang="lv-LV" sz="4400" b="1" dirty="0" smtClean="0"/>
              <a:t>Ieguldījums</a:t>
            </a:r>
            <a:endParaRPr lang="lv-LV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3338" y="1129812"/>
            <a:ext cx="8915400" cy="5471013"/>
          </a:xfrm>
        </p:spPr>
        <p:txBody>
          <a:bodyPr>
            <a:normAutofit/>
          </a:bodyPr>
          <a:lstStyle/>
          <a:p>
            <a:r>
              <a:rPr lang="lv-LV" sz="2000" dirty="0" smtClean="0"/>
              <a:t>Krievu – latviešu – vācu vārdnīca.</a:t>
            </a:r>
          </a:p>
          <a:p>
            <a:r>
              <a:rPr lang="lv-LV" sz="2000" dirty="0"/>
              <a:t>L</a:t>
            </a:r>
            <a:r>
              <a:rPr lang="lv-LV" sz="2000" dirty="0" smtClean="0"/>
              <a:t>atviešu – krievu – vācu vārdnīca.</a:t>
            </a:r>
            <a:r>
              <a:rPr lang="lv-LV" sz="2000" dirty="0"/>
              <a:t> </a:t>
            </a:r>
            <a:endParaRPr lang="lv-LV" sz="2000" dirty="0" smtClean="0"/>
          </a:p>
          <a:p>
            <a:r>
              <a:rPr lang="lv-LV" sz="2000" dirty="0"/>
              <a:t>L</a:t>
            </a:r>
            <a:r>
              <a:rPr lang="lv-LV" sz="2000" dirty="0" smtClean="0"/>
              <a:t>aikraksta </a:t>
            </a:r>
            <a:r>
              <a:rPr lang="lv-LV" sz="2000" dirty="0"/>
              <a:t>,,Baltijas Vēstnesis” </a:t>
            </a:r>
            <a:r>
              <a:rPr lang="lv-LV" sz="2000" dirty="0" smtClean="0"/>
              <a:t>līdzstrādnieks.</a:t>
            </a:r>
          </a:p>
          <a:p>
            <a:r>
              <a:rPr lang="lv-LV" sz="2000" dirty="0" smtClean="0"/>
              <a:t>Etnogrāfisko ziņu vācējs:</a:t>
            </a:r>
          </a:p>
          <a:p>
            <a:pPr marL="0" indent="0">
              <a:buNone/>
            </a:pPr>
            <a:r>
              <a:rPr lang="lv-LV" sz="2000" dirty="0"/>
              <a:t> </a:t>
            </a:r>
            <a:r>
              <a:rPr lang="lv-LV" sz="2000" dirty="0" smtClean="0"/>
              <a:t>        - tautasdziesmas,</a:t>
            </a:r>
          </a:p>
          <a:p>
            <a:pPr marL="0" indent="0">
              <a:buNone/>
            </a:pPr>
            <a:r>
              <a:rPr lang="lv-LV" sz="2000" dirty="0"/>
              <a:t> </a:t>
            </a:r>
            <a:r>
              <a:rPr lang="lv-LV" sz="2000" dirty="0" smtClean="0"/>
              <a:t>        - pasakas krājums ,,Mūsu tautas pasakas’’</a:t>
            </a:r>
          </a:p>
          <a:p>
            <a:pPr marL="0" indent="0">
              <a:buNone/>
            </a:pPr>
            <a:r>
              <a:rPr lang="lv-LV" sz="2000" dirty="0"/>
              <a:t> </a:t>
            </a:r>
            <a:r>
              <a:rPr lang="lv-LV" sz="2000" dirty="0" smtClean="0"/>
              <a:t>        - teikas,</a:t>
            </a:r>
          </a:p>
          <a:p>
            <a:pPr marL="0" indent="0">
              <a:buNone/>
            </a:pPr>
            <a:r>
              <a:rPr lang="lv-LV" sz="2000" dirty="0"/>
              <a:t> </a:t>
            </a:r>
            <a:r>
              <a:rPr lang="lv-LV" sz="2000" dirty="0" smtClean="0"/>
              <a:t>        - sakāmvārdu, parunu un mīklu krājums,</a:t>
            </a:r>
          </a:p>
          <a:p>
            <a:pPr marL="0" indent="0">
              <a:buNone/>
            </a:pPr>
            <a:r>
              <a:rPr lang="lv-LV" sz="2000" dirty="0" smtClean="0"/>
              <a:t>         - buramvārdi.</a:t>
            </a:r>
          </a:p>
          <a:p>
            <a:r>
              <a:rPr lang="lv-LV" sz="2000" dirty="0"/>
              <a:t>L</a:t>
            </a:r>
            <a:r>
              <a:rPr lang="lv-LV" sz="2000" dirty="0" smtClean="0"/>
              <a:t>ataviešu </a:t>
            </a:r>
            <a:r>
              <a:rPr lang="lv-LV" sz="2000" dirty="0"/>
              <a:t>tautas dziesmu krājums ar 1118 tautas dziesmām. </a:t>
            </a:r>
            <a:endParaRPr lang="lv-LV" sz="2000" dirty="0" smtClean="0"/>
          </a:p>
          <a:p>
            <a:r>
              <a:rPr lang="lv-LV" sz="2000" dirty="0" smtClean="0"/>
              <a:t>Tulkotājs.</a:t>
            </a:r>
          </a:p>
          <a:p>
            <a:r>
              <a:rPr lang="lv-LV" sz="2000" dirty="0" smtClean="0"/>
              <a:t>Dzejnieks.</a:t>
            </a:r>
          </a:p>
          <a:p>
            <a:endParaRPr lang="lv-LV" dirty="0"/>
          </a:p>
          <a:p>
            <a:endParaRPr lang="lv-LV" dirty="0" smtClean="0"/>
          </a:p>
          <a:p>
            <a:endParaRPr lang="lv-LV" dirty="0" smtClean="0"/>
          </a:p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1026" name="Picture 2" descr="https://upload.wikimedia.org/wikipedia/lv/0/09/Kreewu-Latweeschu-Wahzu_Wardn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58" y="1129812"/>
            <a:ext cx="2564082" cy="377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lv/b/b2/Brivzemnieka_etnografisko_materialu_kraju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240" y="2645540"/>
            <a:ext cx="2451077" cy="364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9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858" y="388308"/>
            <a:ext cx="10246289" cy="1014608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1885. gadā publicētais dzejoli „Krīvu </a:t>
            </a:r>
            <a:r>
              <a:rPr lang="lv-LV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krīvs</a:t>
            </a:r>
            <a:r>
              <a:rPr lang="lv-LV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lv-LV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lv-LV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lv-LV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005728"/>
              </p:ext>
            </p:extLst>
          </p:nvPr>
        </p:nvGraphicFramePr>
        <p:xfrm>
          <a:off x="1615858" y="1402915"/>
          <a:ext cx="10853262" cy="527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6631">
                  <a:extLst>
                    <a:ext uri="{9D8B030D-6E8A-4147-A177-3AD203B41FA5}">
                      <a16:colId xmlns:a16="http://schemas.microsoft.com/office/drawing/2014/main" val="3130339303"/>
                    </a:ext>
                  </a:extLst>
                </a:gridCol>
                <a:gridCol w="5426631">
                  <a:extLst>
                    <a:ext uri="{9D8B030D-6E8A-4147-A177-3AD203B41FA5}">
                      <a16:colId xmlns:a16="http://schemas.microsoft.com/office/drawing/2014/main" val="2139808873"/>
                    </a:ext>
                  </a:extLst>
                </a:gridCol>
              </a:tblGrid>
              <a:tr h="5010411">
                <a:tc>
                  <a:txBody>
                    <a:bodyPr/>
                    <a:lstStyle/>
                    <a:p>
                      <a:r>
                        <a:rPr lang="lv-LV" sz="2000" dirty="0" smtClean="0">
                          <a:effectLst/>
                        </a:rPr>
                        <a:t>Latvju zemē veļu laikā,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Klusums svēts kad valda dabā,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Sirmie ozoli tad stāsta,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Sirmu teiku tautai glabā.</a:t>
                      </a:r>
                    </a:p>
                    <a:p>
                      <a:r>
                        <a:rPr lang="lv-LV" sz="2000" dirty="0" smtClean="0">
                          <a:effectLst/>
                        </a:rPr>
                        <a:t>Latvju gari drūmi strādā -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Ranta, skalda, nes un kārto -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Svētie koki, rau kā veļas,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Ceļas diženajā sārtā.</a:t>
                      </a:r>
                    </a:p>
                    <a:p>
                      <a:r>
                        <a:rPr lang="lv-LV" sz="2000" dirty="0" smtClean="0">
                          <a:effectLst/>
                        </a:rPr>
                        <a:t>Krīvu </a:t>
                      </a:r>
                      <a:r>
                        <a:rPr lang="lv-LV" sz="2000" dirty="0" err="1" smtClean="0">
                          <a:effectLst/>
                        </a:rPr>
                        <a:t>krīvs</a:t>
                      </a:r>
                      <a:r>
                        <a:rPr lang="lv-LV" sz="2000" dirty="0" smtClean="0">
                          <a:effectLst/>
                        </a:rPr>
                        <a:t> jau diezgan </a:t>
                      </a:r>
                      <a:r>
                        <a:rPr lang="lv-LV" sz="2000" dirty="0" err="1" smtClean="0">
                          <a:effectLst/>
                        </a:rPr>
                        <a:t>mācīj’s</a:t>
                      </a:r>
                      <a:r>
                        <a:rPr lang="lv-LV" sz="2000" dirty="0" smtClean="0">
                          <a:effectLst/>
                        </a:rPr>
                        <a:t>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Diezgan </a:t>
                      </a:r>
                      <a:r>
                        <a:rPr lang="lv-LV" sz="2000" dirty="0" err="1" smtClean="0">
                          <a:effectLst/>
                        </a:rPr>
                        <a:t>svētīj’s</a:t>
                      </a:r>
                      <a:r>
                        <a:rPr lang="lv-LV" sz="2000" dirty="0" smtClean="0">
                          <a:effectLst/>
                        </a:rPr>
                        <a:t>, </a:t>
                      </a:r>
                      <a:r>
                        <a:rPr lang="lv-LV" sz="2000" dirty="0" err="1" smtClean="0">
                          <a:effectLst/>
                        </a:rPr>
                        <a:t>slavēj’s</a:t>
                      </a:r>
                      <a:r>
                        <a:rPr lang="lv-LV" sz="2000" dirty="0" smtClean="0">
                          <a:effectLst/>
                        </a:rPr>
                        <a:t>, rājis,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Grib uz mājām, grib pie dieviem,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Ko tas mūžam sludinājis.</a:t>
                      </a:r>
                    </a:p>
                    <a:p>
                      <a:r>
                        <a:rPr lang="lv-LV" sz="2000" dirty="0" smtClean="0">
                          <a:effectLst/>
                        </a:rPr>
                        <a:t>Tam par nemirstīgu slavu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Tautas bērni </a:t>
                      </a:r>
                      <a:r>
                        <a:rPr lang="lv-LV" sz="2000" dirty="0" err="1" smtClean="0">
                          <a:effectLst/>
                        </a:rPr>
                        <a:t>diženaju</a:t>
                      </a:r>
                      <a:r>
                        <a:rPr lang="lv-LV" sz="2000" dirty="0" smtClean="0">
                          <a:effectLst/>
                        </a:rPr>
                        <a:t/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Taisa sārtu — ziedotājam,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Lai nes ziedu </a:t>
                      </a:r>
                      <a:r>
                        <a:rPr lang="lv-LV" sz="2000" dirty="0" err="1" smtClean="0">
                          <a:effectLst/>
                        </a:rPr>
                        <a:t>pēdīgaju</a:t>
                      </a:r>
                      <a:r>
                        <a:rPr lang="lv-LV" sz="2000" dirty="0" smtClean="0">
                          <a:effectLst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dirty="0" smtClean="0">
                          <a:effectLst/>
                        </a:rPr>
                        <a:t>Lai neviena sveša mēle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Tautai nepārmestu lēti.</a:t>
                      </a:r>
                    </a:p>
                    <a:p>
                      <a:r>
                        <a:rPr lang="lv-LV" sz="2000" dirty="0" smtClean="0">
                          <a:effectLst/>
                        </a:rPr>
                        <a:t>Kā tas </a:t>
                      </a:r>
                      <a:r>
                        <a:rPr lang="lv-LV" sz="2000" dirty="0" err="1" smtClean="0">
                          <a:effectLst/>
                        </a:rPr>
                        <a:t>liekuls</a:t>
                      </a:r>
                      <a:r>
                        <a:rPr lang="lv-LV" sz="2000" dirty="0" smtClean="0">
                          <a:effectLst/>
                        </a:rPr>
                        <a:t> sludinājis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To, ko pats nav </a:t>
                      </a:r>
                      <a:r>
                        <a:rPr lang="lv-LV" sz="2000" dirty="0" err="1" smtClean="0">
                          <a:effectLst/>
                        </a:rPr>
                        <a:t>ticēj’s</a:t>
                      </a:r>
                      <a:r>
                        <a:rPr lang="lv-LV" sz="2000" dirty="0" smtClean="0">
                          <a:effectLst/>
                        </a:rPr>
                        <a:t> svēti.</a:t>
                      </a:r>
                    </a:p>
                    <a:p>
                      <a:r>
                        <a:rPr lang="lv-LV" sz="2000" dirty="0" smtClean="0">
                          <a:effectLst/>
                        </a:rPr>
                        <a:t>Kāpj pats sārtā sirmais vectēvs,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err="1" smtClean="0">
                          <a:effectLst/>
                        </a:rPr>
                        <a:t>Svētī</a:t>
                      </a:r>
                      <a:r>
                        <a:rPr lang="lv-LV" sz="2000" dirty="0" smtClean="0">
                          <a:effectLst/>
                        </a:rPr>
                        <a:t> latvjus prieka jūsmām.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Tie uz sārtu svēti raugās,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Sanākuši drūzmu drūzmām.</a:t>
                      </a:r>
                    </a:p>
                    <a:p>
                      <a:r>
                        <a:rPr lang="lv-LV" sz="2000" dirty="0" smtClean="0">
                          <a:effectLst/>
                        </a:rPr>
                        <a:t>Tautas bērni, garā stipri,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Paceļ sirdis augstās dziesmās,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Kamēr sārta galā vectēvs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Nozūd tīrās, svētās liesmās</a:t>
                      </a:r>
                    </a:p>
                    <a:p>
                      <a:r>
                        <a:rPr lang="lv-LV" sz="2000" dirty="0" smtClean="0">
                          <a:effectLst/>
                        </a:rPr>
                        <a:t>Nozūd — izceļas no jauna,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Klusums svēts kad valda dabā,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Sirmie ozoli kad stāsta,</a:t>
                      </a:r>
                      <a:br>
                        <a:rPr lang="lv-LV" sz="2000" dirty="0" smtClean="0">
                          <a:effectLst/>
                        </a:rPr>
                      </a:br>
                      <a:r>
                        <a:rPr lang="lv-LV" sz="2000" dirty="0" smtClean="0">
                          <a:effectLst/>
                        </a:rPr>
                        <a:t>Sirmu teiku tautai glabā.</a:t>
                      </a:r>
                    </a:p>
                    <a:p>
                      <a:endParaRPr lang="lv-LV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410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31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703" y="160646"/>
            <a:ext cx="10384076" cy="1555419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 smtClean="0"/>
              <a:t>,,Daugavas </a:t>
            </a:r>
            <a:r>
              <a:rPr lang="lv-LV" sz="2400" b="1" dirty="0"/>
              <a:t>zvejnieku </a:t>
            </a:r>
            <a:r>
              <a:rPr lang="lv-LV" sz="2400" b="1" dirty="0" smtClean="0"/>
              <a:t>dziesma’’</a:t>
            </a:r>
            <a:r>
              <a:rPr lang="lv-LV" sz="2400" dirty="0"/>
              <a:t> ir latviešu kora dziesma ar </a:t>
            </a:r>
            <a:r>
              <a:rPr lang="lv-LV" sz="2400" dirty="0" smtClean="0"/>
              <a:t>Friča Brīvzemnieka vārdiem</a:t>
            </a:r>
            <a:r>
              <a:rPr lang="lv-LV" sz="2400" dirty="0"/>
              <a:t>, kuras </a:t>
            </a:r>
            <a:r>
              <a:rPr lang="lv-LV" sz="2400" dirty="0" smtClean="0"/>
              <a:t>Baumaņu Kārļa versija </a:t>
            </a:r>
            <a:r>
              <a:rPr lang="lv-LV" sz="2400" dirty="0"/>
              <a:t>pirmo reizi atskaņota 1873. gada Pirmajos vispārīgajos latviešu dziedāšanas svētkos.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058978"/>
              </p:ext>
            </p:extLst>
          </p:nvPr>
        </p:nvGraphicFramePr>
        <p:xfrm>
          <a:off x="2555310" y="2154476"/>
          <a:ext cx="8129390" cy="4108537"/>
        </p:xfrm>
        <a:graphic>
          <a:graphicData uri="http://schemas.openxmlformats.org/drawingml/2006/table">
            <a:tbl>
              <a:tblPr/>
              <a:tblGrid>
                <a:gridCol w="4002668">
                  <a:extLst>
                    <a:ext uri="{9D8B030D-6E8A-4147-A177-3AD203B41FA5}">
                      <a16:colId xmlns:a16="http://schemas.microsoft.com/office/drawing/2014/main" val="94672804"/>
                    </a:ext>
                  </a:extLst>
                </a:gridCol>
                <a:gridCol w="124054">
                  <a:extLst>
                    <a:ext uri="{9D8B030D-6E8A-4147-A177-3AD203B41FA5}">
                      <a16:colId xmlns:a16="http://schemas.microsoft.com/office/drawing/2014/main" val="2818745466"/>
                    </a:ext>
                  </a:extLst>
                </a:gridCol>
                <a:gridCol w="4002668">
                  <a:extLst>
                    <a:ext uri="{9D8B030D-6E8A-4147-A177-3AD203B41FA5}">
                      <a16:colId xmlns:a16="http://schemas.microsoft.com/office/drawing/2014/main" val="4278830994"/>
                    </a:ext>
                  </a:extLst>
                </a:gridCol>
              </a:tblGrid>
              <a:tr h="4108537">
                <a:tc>
                  <a:txBody>
                    <a:bodyPr/>
                    <a:lstStyle/>
                    <a:p>
                      <a:r>
                        <a:rPr lang="lv-LV" sz="2400" dirty="0">
                          <a:effectLst/>
                        </a:rPr>
                        <a:t>Daugaviņa, māmuliņa,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Viļņo </a:t>
                      </a:r>
                      <a:r>
                        <a:rPr lang="lv-LV" sz="2400" dirty="0" err="1">
                          <a:effectLst/>
                        </a:rPr>
                        <a:t>stauji</a:t>
                      </a:r>
                      <a:r>
                        <a:rPr lang="lv-LV" sz="2400" dirty="0">
                          <a:effectLst/>
                        </a:rPr>
                        <a:t> plūzdama!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Daugaviņa stalta, balta, -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Tu mūs maizes devējiņ`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/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Nu tik brāļi naigi, naigi,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Dzenat tīklus laiviņā,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Pērkoņtēva</a:t>
                      </a:r>
                      <a:r>
                        <a:rPr lang="lv-LV" sz="2400" dirty="0">
                          <a:effectLst/>
                        </a:rPr>
                        <a:t> svētībiņa,</a:t>
                      </a:r>
                      <a:br>
                        <a:rPr lang="lv-LV" sz="2400" dirty="0">
                          <a:effectLst/>
                        </a:rPr>
                      </a:br>
                      <a:endParaRPr lang="lv-LV" sz="2400" dirty="0">
                        <a:effectLst/>
                      </a:endParaRPr>
                    </a:p>
                    <a:p>
                      <a:r>
                        <a:rPr lang="lv-LV" sz="2400" dirty="0">
                          <a:effectLst/>
                        </a:rPr>
                        <a:t>Laivu zivīm pildinās.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lv-LV" sz="24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sz="2400" dirty="0">
                          <a:effectLst/>
                        </a:rPr>
                        <a:t>Brīvos viļņos Daugaviņa,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Sviedros laivu airējam.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Krūtīs atsarkst tēvu liesma,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Brīvu dziesmu uzdziedam.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/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Nu tik brāļi naigi, naigi,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>
                          <a:effectLst/>
                        </a:rPr>
                        <a:t>Dzenat tīklus laiviņā.</a:t>
                      </a:r>
                      <a:br>
                        <a:rPr lang="lv-LV" sz="2400" dirty="0">
                          <a:effectLst/>
                        </a:rPr>
                      </a:br>
                      <a:r>
                        <a:rPr lang="lv-LV" sz="2400" dirty="0" err="1">
                          <a:effectLst/>
                        </a:rPr>
                        <a:t>Pērkoņtēva</a:t>
                      </a:r>
                      <a:r>
                        <a:rPr lang="lv-LV" sz="2400" dirty="0">
                          <a:effectLst/>
                        </a:rPr>
                        <a:t> svētībiņa</a:t>
                      </a:r>
                      <a:br>
                        <a:rPr lang="lv-LV" sz="2400" dirty="0">
                          <a:effectLst/>
                        </a:rPr>
                      </a:br>
                      <a:endParaRPr lang="lv-LV" sz="2400" dirty="0">
                        <a:effectLst/>
                      </a:endParaRPr>
                    </a:p>
                    <a:p>
                      <a:r>
                        <a:rPr lang="lv-LV" sz="2400" dirty="0">
                          <a:effectLst/>
                        </a:rPr>
                        <a:t>Laivu zivīm pildinās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65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6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602" y="120320"/>
            <a:ext cx="10624487" cy="1012912"/>
          </a:xfrm>
        </p:spPr>
        <p:txBody>
          <a:bodyPr>
            <a:normAutofit/>
          </a:bodyPr>
          <a:lstStyle/>
          <a:p>
            <a:r>
              <a:rPr lang="lv-LV" sz="4400" b="1" dirty="0" smtClean="0"/>
              <a:t>Piemineklis Fricim Brīvzemniekam</a:t>
            </a:r>
            <a:endParaRPr lang="lv-LV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1639701"/>
            <a:ext cx="3209332" cy="4819226"/>
          </a:xfrm>
        </p:spPr>
      </p:pic>
      <p:pic>
        <p:nvPicPr>
          <p:cNvPr id="1026" name="Picture 2" descr="Attēlu rezultāti vaicājumam “friča brīvzemnieka pieminekli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59" y="1639701"/>
            <a:ext cx="3203611" cy="48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ēlu rezultāti vaicājumam “friča brīvzemnieka piemineklis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31" y="1639701"/>
            <a:ext cx="3228881" cy="48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835" y="63435"/>
            <a:ext cx="8911687" cy="780743"/>
          </a:xfrm>
        </p:spPr>
        <p:txBody>
          <a:bodyPr>
            <a:normAutofit/>
          </a:bodyPr>
          <a:lstStyle/>
          <a:p>
            <a:r>
              <a:rPr lang="lv-LV" sz="4400" b="1" dirty="0" smtClean="0"/>
              <a:t>Friča Brīvzemnieka pamatskola</a:t>
            </a:r>
            <a:endParaRPr lang="lv-LV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2050" name="Picture 2" descr="C:\Users\Skolotajs\Desktop\Files.fm_Ēkas_foto\eka_1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35" y="670438"/>
            <a:ext cx="8470670" cy="5414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573" y="5911222"/>
            <a:ext cx="11511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Rīgas dome ar 1995.gada 4.jūlija lēmumu nolēma izveidot </a:t>
            </a:r>
            <a:endParaRPr lang="lv-LV" dirty="0" smtClean="0"/>
          </a:p>
          <a:p>
            <a:pPr algn="ctr"/>
            <a:r>
              <a:rPr lang="lv-LV" dirty="0" smtClean="0"/>
              <a:t>Friča </a:t>
            </a:r>
            <a:r>
              <a:rPr lang="lv-LV" dirty="0"/>
              <a:t>Brīvzemnieka pamatskolu Rīgā, Zeļļu ielā 4.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154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553"/>
          </a:xfrm>
        </p:spPr>
        <p:txBody>
          <a:bodyPr>
            <a:normAutofit fontScale="90000"/>
          </a:bodyPr>
          <a:lstStyle/>
          <a:p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243012" y="1871663"/>
            <a:ext cx="9918699" cy="4353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4400" b="1" dirty="0" smtClean="0"/>
              <a:t>Kas zināt grib, </a:t>
            </a:r>
          </a:p>
          <a:p>
            <a:pPr marL="0" indent="0">
              <a:buNone/>
            </a:pPr>
            <a:r>
              <a:rPr lang="lv-LV" sz="4400" b="1" dirty="0" smtClean="0"/>
              <a:t>pēc gaismas laužas.</a:t>
            </a:r>
          </a:p>
          <a:p>
            <a:pPr marL="0" indent="0">
              <a:buNone/>
            </a:pPr>
            <a:r>
              <a:rPr lang="lv-LV" sz="4400" b="1" dirty="0" smtClean="0"/>
              <a:t>To tumsa ilgi nemānīs.</a:t>
            </a:r>
          </a:p>
          <a:p>
            <a:pPr marL="0" indent="0">
              <a:buNone/>
            </a:pPr>
            <a:r>
              <a:rPr lang="lv-LV" sz="4400" b="1" dirty="0"/>
              <a:t> </a:t>
            </a:r>
            <a:r>
              <a:rPr lang="lv-LV" sz="4400" b="1" dirty="0" smtClean="0"/>
              <a:t>       (Fricis Brīvzemnieks)</a:t>
            </a:r>
            <a:endParaRPr lang="lv-LV" sz="4400" b="1" dirty="0"/>
          </a:p>
        </p:txBody>
      </p:sp>
      <p:pic>
        <p:nvPicPr>
          <p:cNvPr id="3082" name="Picture 10" descr="Attēlu rezultāti vaicājumam “austras kok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5" y="-1"/>
            <a:ext cx="4306889" cy="4306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9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761</TotalTime>
  <Words>199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 3</vt:lpstr>
      <vt:lpstr>Wisp</vt:lpstr>
      <vt:lpstr>Fricis Brīvzemnieks</vt:lpstr>
      <vt:lpstr>Fricis Treilands (Treuland)</vt:lpstr>
      <vt:lpstr>Skolas gaitas</vt:lpstr>
      <vt:lpstr>Ieguldījums</vt:lpstr>
      <vt:lpstr>1885. gadā publicētais dzejoli „Krīvu krīvs” </vt:lpstr>
      <vt:lpstr>,,Daugavas zvejnieku dziesma’’ ir latviešu kora dziesma ar Friča Brīvzemnieka vārdiem, kuras Baumaņu Kārļa versija pirmo reizi atskaņota 1873. gada Pirmajos vispārīgajos latviešu dziedāšanas svētkos.</vt:lpstr>
      <vt:lpstr>Piemineklis Fricim Brīvzemniekam</vt:lpstr>
      <vt:lpstr>Friča Brīvzemnieka pamatskola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Fricis Brīvzemnieks</dc:title>
  <dc:creator>user</dc:creator>
  <cp:lastModifiedBy>Inese Dāboliņa</cp:lastModifiedBy>
  <cp:revision>21</cp:revision>
  <dcterms:created xsi:type="dcterms:W3CDTF">2016-10-28T17:52:32Z</dcterms:created>
  <dcterms:modified xsi:type="dcterms:W3CDTF">2017-03-14T09:04:51Z</dcterms:modified>
</cp:coreProperties>
</file>