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0" r:id="rId11"/>
    <p:sldId id="265" r:id="rId12"/>
    <p:sldId id="271" r:id="rId13"/>
    <p:sldId id="269" r:id="rId14"/>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8"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E5674-C185-46F5-BA76-AEA9272080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4C973A24-3EB6-4D26-8551-E39A53A16F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185761B1-D09C-458F-AA5C-747426D112D6}"/>
              </a:ext>
            </a:extLst>
          </p:cNvPr>
          <p:cNvSpPr>
            <a:spLocks noGrp="1"/>
          </p:cNvSpPr>
          <p:nvPr>
            <p:ph type="dt" sz="half" idx="10"/>
          </p:nvPr>
        </p:nvSpPr>
        <p:spPr/>
        <p:txBody>
          <a:bodyPr/>
          <a:lstStyle/>
          <a:p>
            <a:fld id="{B4555D41-DF29-4BC6-8408-39EF981D69F6}" type="datetimeFigureOut">
              <a:rPr lang="lv-LV" smtClean="0"/>
              <a:t>29.05.2024</a:t>
            </a:fld>
            <a:endParaRPr lang="lv-LV"/>
          </a:p>
        </p:txBody>
      </p:sp>
      <p:sp>
        <p:nvSpPr>
          <p:cNvPr id="5" name="Footer Placeholder 4">
            <a:extLst>
              <a:ext uri="{FF2B5EF4-FFF2-40B4-BE49-F238E27FC236}">
                <a16:creationId xmlns:a16="http://schemas.microsoft.com/office/drawing/2014/main" id="{3CEBE63A-1CA9-497D-A4CD-E3EE5E1DF3E3}"/>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DC1D8956-342D-4409-8000-3EA23C46AA69}"/>
              </a:ext>
            </a:extLst>
          </p:cNvPr>
          <p:cNvSpPr>
            <a:spLocks noGrp="1"/>
          </p:cNvSpPr>
          <p:nvPr>
            <p:ph type="sldNum" sz="quarter" idx="12"/>
          </p:nvPr>
        </p:nvSpPr>
        <p:spPr/>
        <p:txBody>
          <a:bodyPr/>
          <a:lstStyle/>
          <a:p>
            <a:fld id="{89AA22BB-8FF4-4A92-9144-B7C6F45AE5CC}" type="slidenum">
              <a:rPr lang="lv-LV" smtClean="0"/>
              <a:t>‹#›</a:t>
            </a:fld>
            <a:endParaRPr lang="lv-LV"/>
          </a:p>
        </p:txBody>
      </p:sp>
    </p:spTree>
    <p:extLst>
      <p:ext uri="{BB962C8B-B14F-4D97-AF65-F5344CB8AC3E}">
        <p14:creationId xmlns:p14="http://schemas.microsoft.com/office/powerpoint/2010/main" val="2571118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620E6-A5EE-4D53-8F8E-859DCF545795}"/>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F9CFA5B5-9522-4EAA-9E59-26C477B2DB6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A03EFDE8-6CC4-46C4-A5CA-78CEED483FC8}"/>
              </a:ext>
            </a:extLst>
          </p:cNvPr>
          <p:cNvSpPr>
            <a:spLocks noGrp="1"/>
          </p:cNvSpPr>
          <p:nvPr>
            <p:ph type="dt" sz="half" idx="10"/>
          </p:nvPr>
        </p:nvSpPr>
        <p:spPr/>
        <p:txBody>
          <a:bodyPr/>
          <a:lstStyle/>
          <a:p>
            <a:fld id="{B4555D41-DF29-4BC6-8408-39EF981D69F6}" type="datetimeFigureOut">
              <a:rPr lang="lv-LV" smtClean="0"/>
              <a:t>29.05.2024</a:t>
            </a:fld>
            <a:endParaRPr lang="lv-LV"/>
          </a:p>
        </p:txBody>
      </p:sp>
      <p:sp>
        <p:nvSpPr>
          <p:cNvPr id="5" name="Footer Placeholder 4">
            <a:extLst>
              <a:ext uri="{FF2B5EF4-FFF2-40B4-BE49-F238E27FC236}">
                <a16:creationId xmlns:a16="http://schemas.microsoft.com/office/drawing/2014/main" id="{1A60CE93-75CD-48FD-BCBD-D64D3D660735}"/>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86DC630D-9287-49DA-9394-139D6C347496}"/>
              </a:ext>
            </a:extLst>
          </p:cNvPr>
          <p:cNvSpPr>
            <a:spLocks noGrp="1"/>
          </p:cNvSpPr>
          <p:nvPr>
            <p:ph type="sldNum" sz="quarter" idx="12"/>
          </p:nvPr>
        </p:nvSpPr>
        <p:spPr/>
        <p:txBody>
          <a:bodyPr/>
          <a:lstStyle/>
          <a:p>
            <a:fld id="{89AA22BB-8FF4-4A92-9144-B7C6F45AE5CC}" type="slidenum">
              <a:rPr lang="lv-LV" smtClean="0"/>
              <a:t>‹#›</a:t>
            </a:fld>
            <a:endParaRPr lang="lv-LV"/>
          </a:p>
        </p:txBody>
      </p:sp>
    </p:spTree>
    <p:extLst>
      <p:ext uri="{BB962C8B-B14F-4D97-AF65-F5344CB8AC3E}">
        <p14:creationId xmlns:p14="http://schemas.microsoft.com/office/powerpoint/2010/main" val="2799200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2AB956-1E6C-469C-93FB-35D99FBE7ED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D9437849-DCB0-481F-8A3E-C7F4D867016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204BC529-3F56-4ADD-BA78-D04F4C91E97D}"/>
              </a:ext>
            </a:extLst>
          </p:cNvPr>
          <p:cNvSpPr>
            <a:spLocks noGrp="1"/>
          </p:cNvSpPr>
          <p:nvPr>
            <p:ph type="dt" sz="half" idx="10"/>
          </p:nvPr>
        </p:nvSpPr>
        <p:spPr/>
        <p:txBody>
          <a:bodyPr/>
          <a:lstStyle/>
          <a:p>
            <a:fld id="{B4555D41-DF29-4BC6-8408-39EF981D69F6}" type="datetimeFigureOut">
              <a:rPr lang="lv-LV" smtClean="0"/>
              <a:t>29.05.2024</a:t>
            </a:fld>
            <a:endParaRPr lang="lv-LV"/>
          </a:p>
        </p:txBody>
      </p:sp>
      <p:sp>
        <p:nvSpPr>
          <p:cNvPr id="5" name="Footer Placeholder 4">
            <a:extLst>
              <a:ext uri="{FF2B5EF4-FFF2-40B4-BE49-F238E27FC236}">
                <a16:creationId xmlns:a16="http://schemas.microsoft.com/office/drawing/2014/main" id="{57201399-1624-49F7-BBE9-B6180541EEB7}"/>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6C9A89E8-6A75-4ABD-9E61-7CA803339C62}"/>
              </a:ext>
            </a:extLst>
          </p:cNvPr>
          <p:cNvSpPr>
            <a:spLocks noGrp="1"/>
          </p:cNvSpPr>
          <p:nvPr>
            <p:ph type="sldNum" sz="quarter" idx="12"/>
          </p:nvPr>
        </p:nvSpPr>
        <p:spPr/>
        <p:txBody>
          <a:bodyPr/>
          <a:lstStyle/>
          <a:p>
            <a:fld id="{89AA22BB-8FF4-4A92-9144-B7C6F45AE5CC}" type="slidenum">
              <a:rPr lang="lv-LV" smtClean="0"/>
              <a:t>‹#›</a:t>
            </a:fld>
            <a:endParaRPr lang="lv-LV"/>
          </a:p>
        </p:txBody>
      </p:sp>
    </p:spTree>
    <p:extLst>
      <p:ext uri="{BB962C8B-B14F-4D97-AF65-F5344CB8AC3E}">
        <p14:creationId xmlns:p14="http://schemas.microsoft.com/office/powerpoint/2010/main" val="3664847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1953A-C5FC-45F9-8D84-68996C598C12}"/>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F26E17B8-44E7-45A9-8CDD-C8C55C452C3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E6EAE8FD-EA99-423F-9FAB-58861E07E9B1}"/>
              </a:ext>
            </a:extLst>
          </p:cNvPr>
          <p:cNvSpPr>
            <a:spLocks noGrp="1"/>
          </p:cNvSpPr>
          <p:nvPr>
            <p:ph type="dt" sz="half" idx="10"/>
          </p:nvPr>
        </p:nvSpPr>
        <p:spPr/>
        <p:txBody>
          <a:bodyPr/>
          <a:lstStyle/>
          <a:p>
            <a:fld id="{B4555D41-DF29-4BC6-8408-39EF981D69F6}" type="datetimeFigureOut">
              <a:rPr lang="lv-LV" smtClean="0"/>
              <a:t>29.05.2024</a:t>
            </a:fld>
            <a:endParaRPr lang="lv-LV"/>
          </a:p>
        </p:txBody>
      </p:sp>
      <p:sp>
        <p:nvSpPr>
          <p:cNvPr id="5" name="Footer Placeholder 4">
            <a:extLst>
              <a:ext uri="{FF2B5EF4-FFF2-40B4-BE49-F238E27FC236}">
                <a16:creationId xmlns:a16="http://schemas.microsoft.com/office/drawing/2014/main" id="{16E88D39-7919-4E64-8B83-EE1E6A826070}"/>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8D9C54FA-AD5E-42B0-B71C-ABE6924D8DAC}"/>
              </a:ext>
            </a:extLst>
          </p:cNvPr>
          <p:cNvSpPr>
            <a:spLocks noGrp="1"/>
          </p:cNvSpPr>
          <p:nvPr>
            <p:ph type="sldNum" sz="quarter" idx="12"/>
          </p:nvPr>
        </p:nvSpPr>
        <p:spPr/>
        <p:txBody>
          <a:bodyPr/>
          <a:lstStyle/>
          <a:p>
            <a:fld id="{89AA22BB-8FF4-4A92-9144-B7C6F45AE5CC}" type="slidenum">
              <a:rPr lang="lv-LV" smtClean="0"/>
              <a:t>‹#›</a:t>
            </a:fld>
            <a:endParaRPr lang="lv-LV"/>
          </a:p>
        </p:txBody>
      </p:sp>
    </p:spTree>
    <p:extLst>
      <p:ext uri="{BB962C8B-B14F-4D97-AF65-F5344CB8AC3E}">
        <p14:creationId xmlns:p14="http://schemas.microsoft.com/office/powerpoint/2010/main" val="3498995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FE594-8C76-4106-BFBE-53ED35E695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E152A514-BC2B-46BE-9BF0-B12D050C00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010ADD-01BB-4005-A46D-D7EB55BFC9F2}"/>
              </a:ext>
            </a:extLst>
          </p:cNvPr>
          <p:cNvSpPr>
            <a:spLocks noGrp="1"/>
          </p:cNvSpPr>
          <p:nvPr>
            <p:ph type="dt" sz="half" idx="10"/>
          </p:nvPr>
        </p:nvSpPr>
        <p:spPr/>
        <p:txBody>
          <a:bodyPr/>
          <a:lstStyle/>
          <a:p>
            <a:fld id="{B4555D41-DF29-4BC6-8408-39EF981D69F6}" type="datetimeFigureOut">
              <a:rPr lang="lv-LV" smtClean="0"/>
              <a:t>29.05.2024</a:t>
            </a:fld>
            <a:endParaRPr lang="lv-LV"/>
          </a:p>
        </p:txBody>
      </p:sp>
      <p:sp>
        <p:nvSpPr>
          <p:cNvPr id="5" name="Footer Placeholder 4">
            <a:extLst>
              <a:ext uri="{FF2B5EF4-FFF2-40B4-BE49-F238E27FC236}">
                <a16:creationId xmlns:a16="http://schemas.microsoft.com/office/drawing/2014/main" id="{FFFFF077-F344-480C-9EEF-115C41B86647}"/>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CF3C757E-9597-4BB9-8726-1338CEA1A314}"/>
              </a:ext>
            </a:extLst>
          </p:cNvPr>
          <p:cNvSpPr>
            <a:spLocks noGrp="1"/>
          </p:cNvSpPr>
          <p:nvPr>
            <p:ph type="sldNum" sz="quarter" idx="12"/>
          </p:nvPr>
        </p:nvSpPr>
        <p:spPr/>
        <p:txBody>
          <a:bodyPr/>
          <a:lstStyle/>
          <a:p>
            <a:fld id="{89AA22BB-8FF4-4A92-9144-B7C6F45AE5CC}" type="slidenum">
              <a:rPr lang="lv-LV" smtClean="0"/>
              <a:t>‹#›</a:t>
            </a:fld>
            <a:endParaRPr lang="lv-LV"/>
          </a:p>
        </p:txBody>
      </p:sp>
    </p:spTree>
    <p:extLst>
      <p:ext uri="{BB962C8B-B14F-4D97-AF65-F5344CB8AC3E}">
        <p14:creationId xmlns:p14="http://schemas.microsoft.com/office/powerpoint/2010/main" val="1650104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57F18-9D65-4EC0-825F-B9642E56BCC9}"/>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AF31C719-7DCA-4A7D-8293-6D0B2E5F7A3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83C08801-D3FE-4375-AA88-DE1CE46D214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9E483492-CC5E-433C-A081-57BD03023A7E}"/>
              </a:ext>
            </a:extLst>
          </p:cNvPr>
          <p:cNvSpPr>
            <a:spLocks noGrp="1"/>
          </p:cNvSpPr>
          <p:nvPr>
            <p:ph type="dt" sz="half" idx="10"/>
          </p:nvPr>
        </p:nvSpPr>
        <p:spPr/>
        <p:txBody>
          <a:bodyPr/>
          <a:lstStyle/>
          <a:p>
            <a:fld id="{B4555D41-DF29-4BC6-8408-39EF981D69F6}" type="datetimeFigureOut">
              <a:rPr lang="lv-LV" smtClean="0"/>
              <a:t>29.05.2024</a:t>
            </a:fld>
            <a:endParaRPr lang="lv-LV"/>
          </a:p>
        </p:txBody>
      </p:sp>
      <p:sp>
        <p:nvSpPr>
          <p:cNvPr id="6" name="Footer Placeholder 5">
            <a:extLst>
              <a:ext uri="{FF2B5EF4-FFF2-40B4-BE49-F238E27FC236}">
                <a16:creationId xmlns:a16="http://schemas.microsoft.com/office/drawing/2014/main" id="{5CE280BE-8CCA-4433-B879-309552124C63}"/>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0C5201EC-A437-496C-A82F-0E4E1C0E7B13}"/>
              </a:ext>
            </a:extLst>
          </p:cNvPr>
          <p:cNvSpPr>
            <a:spLocks noGrp="1"/>
          </p:cNvSpPr>
          <p:nvPr>
            <p:ph type="sldNum" sz="quarter" idx="12"/>
          </p:nvPr>
        </p:nvSpPr>
        <p:spPr/>
        <p:txBody>
          <a:bodyPr/>
          <a:lstStyle/>
          <a:p>
            <a:fld id="{89AA22BB-8FF4-4A92-9144-B7C6F45AE5CC}" type="slidenum">
              <a:rPr lang="lv-LV" smtClean="0"/>
              <a:t>‹#›</a:t>
            </a:fld>
            <a:endParaRPr lang="lv-LV"/>
          </a:p>
        </p:txBody>
      </p:sp>
    </p:spTree>
    <p:extLst>
      <p:ext uri="{BB962C8B-B14F-4D97-AF65-F5344CB8AC3E}">
        <p14:creationId xmlns:p14="http://schemas.microsoft.com/office/powerpoint/2010/main" val="454181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48295-18A5-4493-BFE8-EC7AD30013FD}"/>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E5AEC2EF-D273-4D45-929C-9B8C6798AF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791C8EC-82DC-41D4-8AFE-78ADF033097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F1E61F0F-3787-4586-BABC-A1CECCC8CA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49B4FB4-C2E9-4496-943E-0F7EE2EAAB7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6FB50825-8AD6-46D1-8084-668D48B81C5E}"/>
              </a:ext>
            </a:extLst>
          </p:cNvPr>
          <p:cNvSpPr>
            <a:spLocks noGrp="1"/>
          </p:cNvSpPr>
          <p:nvPr>
            <p:ph type="dt" sz="half" idx="10"/>
          </p:nvPr>
        </p:nvSpPr>
        <p:spPr/>
        <p:txBody>
          <a:bodyPr/>
          <a:lstStyle/>
          <a:p>
            <a:fld id="{B4555D41-DF29-4BC6-8408-39EF981D69F6}" type="datetimeFigureOut">
              <a:rPr lang="lv-LV" smtClean="0"/>
              <a:t>29.05.2024</a:t>
            </a:fld>
            <a:endParaRPr lang="lv-LV"/>
          </a:p>
        </p:txBody>
      </p:sp>
      <p:sp>
        <p:nvSpPr>
          <p:cNvPr id="8" name="Footer Placeholder 7">
            <a:extLst>
              <a:ext uri="{FF2B5EF4-FFF2-40B4-BE49-F238E27FC236}">
                <a16:creationId xmlns:a16="http://schemas.microsoft.com/office/drawing/2014/main" id="{B9A15699-8406-4A4A-9C8D-9FD434B6D95B}"/>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883912E1-9042-4A64-AB1B-9972835B0D5A}"/>
              </a:ext>
            </a:extLst>
          </p:cNvPr>
          <p:cNvSpPr>
            <a:spLocks noGrp="1"/>
          </p:cNvSpPr>
          <p:nvPr>
            <p:ph type="sldNum" sz="quarter" idx="12"/>
          </p:nvPr>
        </p:nvSpPr>
        <p:spPr/>
        <p:txBody>
          <a:bodyPr/>
          <a:lstStyle/>
          <a:p>
            <a:fld id="{89AA22BB-8FF4-4A92-9144-B7C6F45AE5CC}" type="slidenum">
              <a:rPr lang="lv-LV" smtClean="0"/>
              <a:t>‹#›</a:t>
            </a:fld>
            <a:endParaRPr lang="lv-LV"/>
          </a:p>
        </p:txBody>
      </p:sp>
    </p:spTree>
    <p:extLst>
      <p:ext uri="{BB962C8B-B14F-4D97-AF65-F5344CB8AC3E}">
        <p14:creationId xmlns:p14="http://schemas.microsoft.com/office/powerpoint/2010/main" val="714333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99F62-9CFE-479A-B823-362DCE83BFD1}"/>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42F77C8C-573A-498A-B90D-C1FDA56D1869}"/>
              </a:ext>
            </a:extLst>
          </p:cNvPr>
          <p:cNvSpPr>
            <a:spLocks noGrp="1"/>
          </p:cNvSpPr>
          <p:nvPr>
            <p:ph type="dt" sz="half" idx="10"/>
          </p:nvPr>
        </p:nvSpPr>
        <p:spPr/>
        <p:txBody>
          <a:bodyPr/>
          <a:lstStyle/>
          <a:p>
            <a:fld id="{B4555D41-DF29-4BC6-8408-39EF981D69F6}" type="datetimeFigureOut">
              <a:rPr lang="lv-LV" smtClean="0"/>
              <a:t>29.05.2024</a:t>
            </a:fld>
            <a:endParaRPr lang="lv-LV"/>
          </a:p>
        </p:txBody>
      </p:sp>
      <p:sp>
        <p:nvSpPr>
          <p:cNvPr id="4" name="Footer Placeholder 3">
            <a:extLst>
              <a:ext uri="{FF2B5EF4-FFF2-40B4-BE49-F238E27FC236}">
                <a16:creationId xmlns:a16="http://schemas.microsoft.com/office/drawing/2014/main" id="{5D4F0380-A5ED-43FF-9301-C987DF6BA153}"/>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EE704FF5-FA7F-49D3-8649-ED8444E27ED3}"/>
              </a:ext>
            </a:extLst>
          </p:cNvPr>
          <p:cNvSpPr>
            <a:spLocks noGrp="1"/>
          </p:cNvSpPr>
          <p:nvPr>
            <p:ph type="sldNum" sz="quarter" idx="12"/>
          </p:nvPr>
        </p:nvSpPr>
        <p:spPr/>
        <p:txBody>
          <a:bodyPr/>
          <a:lstStyle/>
          <a:p>
            <a:fld id="{89AA22BB-8FF4-4A92-9144-B7C6F45AE5CC}" type="slidenum">
              <a:rPr lang="lv-LV" smtClean="0"/>
              <a:t>‹#›</a:t>
            </a:fld>
            <a:endParaRPr lang="lv-LV"/>
          </a:p>
        </p:txBody>
      </p:sp>
    </p:spTree>
    <p:extLst>
      <p:ext uri="{BB962C8B-B14F-4D97-AF65-F5344CB8AC3E}">
        <p14:creationId xmlns:p14="http://schemas.microsoft.com/office/powerpoint/2010/main" val="234419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5C7E1A-13B5-4C56-8A1F-D03178E14A9F}"/>
              </a:ext>
            </a:extLst>
          </p:cNvPr>
          <p:cNvSpPr>
            <a:spLocks noGrp="1"/>
          </p:cNvSpPr>
          <p:nvPr>
            <p:ph type="dt" sz="half" idx="10"/>
          </p:nvPr>
        </p:nvSpPr>
        <p:spPr/>
        <p:txBody>
          <a:bodyPr/>
          <a:lstStyle/>
          <a:p>
            <a:fld id="{B4555D41-DF29-4BC6-8408-39EF981D69F6}" type="datetimeFigureOut">
              <a:rPr lang="lv-LV" smtClean="0"/>
              <a:t>29.05.2024</a:t>
            </a:fld>
            <a:endParaRPr lang="lv-LV"/>
          </a:p>
        </p:txBody>
      </p:sp>
      <p:sp>
        <p:nvSpPr>
          <p:cNvPr id="3" name="Footer Placeholder 2">
            <a:extLst>
              <a:ext uri="{FF2B5EF4-FFF2-40B4-BE49-F238E27FC236}">
                <a16:creationId xmlns:a16="http://schemas.microsoft.com/office/drawing/2014/main" id="{DF93AEAD-4D5E-415D-A6B6-7D15F4696D6F}"/>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E007C06B-9F56-4044-A928-740FD1F63990}"/>
              </a:ext>
            </a:extLst>
          </p:cNvPr>
          <p:cNvSpPr>
            <a:spLocks noGrp="1"/>
          </p:cNvSpPr>
          <p:nvPr>
            <p:ph type="sldNum" sz="quarter" idx="12"/>
          </p:nvPr>
        </p:nvSpPr>
        <p:spPr/>
        <p:txBody>
          <a:bodyPr/>
          <a:lstStyle/>
          <a:p>
            <a:fld id="{89AA22BB-8FF4-4A92-9144-B7C6F45AE5CC}" type="slidenum">
              <a:rPr lang="lv-LV" smtClean="0"/>
              <a:t>‹#›</a:t>
            </a:fld>
            <a:endParaRPr lang="lv-LV"/>
          </a:p>
        </p:txBody>
      </p:sp>
    </p:spTree>
    <p:extLst>
      <p:ext uri="{BB962C8B-B14F-4D97-AF65-F5344CB8AC3E}">
        <p14:creationId xmlns:p14="http://schemas.microsoft.com/office/powerpoint/2010/main" val="188587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12171-DB92-4C86-9180-C102F85E59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632F1094-3DFF-4880-86E0-754A562EE1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AC152777-5398-4A4F-AF50-1AC1139E97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84B960F-C09D-4695-A4C1-6D3C9AA35C48}"/>
              </a:ext>
            </a:extLst>
          </p:cNvPr>
          <p:cNvSpPr>
            <a:spLocks noGrp="1"/>
          </p:cNvSpPr>
          <p:nvPr>
            <p:ph type="dt" sz="half" idx="10"/>
          </p:nvPr>
        </p:nvSpPr>
        <p:spPr/>
        <p:txBody>
          <a:bodyPr/>
          <a:lstStyle/>
          <a:p>
            <a:fld id="{B4555D41-DF29-4BC6-8408-39EF981D69F6}" type="datetimeFigureOut">
              <a:rPr lang="lv-LV" smtClean="0"/>
              <a:t>29.05.2024</a:t>
            </a:fld>
            <a:endParaRPr lang="lv-LV"/>
          </a:p>
        </p:txBody>
      </p:sp>
      <p:sp>
        <p:nvSpPr>
          <p:cNvPr id="6" name="Footer Placeholder 5">
            <a:extLst>
              <a:ext uri="{FF2B5EF4-FFF2-40B4-BE49-F238E27FC236}">
                <a16:creationId xmlns:a16="http://schemas.microsoft.com/office/drawing/2014/main" id="{2AE1D682-FDE4-4CF6-9F60-8C47F2F36006}"/>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F275687F-575C-4802-B862-8ACB57D67441}"/>
              </a:ext>
            </a:extLst>
          </p:cNvPr>
          <p:cNvSpPr>
            <a:spLocks noGrp="1"/>
          </p:cNvSpPr>
          <p:nvPr>
            <p:ph type="sldNum" sz="quarter" idx="12"/>
          </p:nvPr>
        </p:nvSpPr>
        <p:spPr/>
        <p:txBody>
          <a:bodyPr/>
          <a:lstStyle/>
          <a:p>
            <a:fld id="{89AA22BB-8FF4-4A92-9144-B7C6F45AE5CC}" type="slidenum">
              <a:rPr lang="lv-LV" smtClean="0"/>
              <a:t>‹#›</a:t>
            </a:fld>
            <a:endParaRPr lang="lv-LV"/>
          </a:p>
        </p:txBody>
      </p:sp>
    </p:spTree>
    <p:extLst>
      <p:ext uri="{BB962C8B-B14F-4D97-AF65-F5344CB8AC3E}">
        <p14:creationId xmlns:p14="http://schemas.microsoft.com/office/powerpoint/2010/main" val="3365156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82F1D-03F7-40BE-A570-34FDEC2C13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E53969CB-C2D0-4BA7-86DB-3A5010F1DA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a:extLst>
              <a:ext uri="{FF2B5EF4-FFF2-40B4-BE49-F238E27FC236}">
                <a16:creationId xmlns:a16="http://schemas.microsoft.com/office/drawing/2014/main" id="{93B5468C-7750-4B1A-BD28-36BF72790C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739428-5223-4664-816F-405BD6060386}"/>
              </a:ext>
            </a:extLst>
          </p:cNvPr>
          <p:cNvSpPr>
            <a:spLocks noGrp="1"/>
          </p:cNvSpPr>
          <p:nvPr>
            <p:ph type="dt" sz="half" idx="10"/>
          </p:nvPr>
        </p:nvSpPr>
        <p:spPr/>
        <p:txBody>
          <a:bodyPr/>
          <a:lstStyle/>
          <a:p>
            <a:fld id="{B4555D41-DF29-4BC6-8408-39EF981D69F6}" type="datetimeFigureOut">
              <a:rPr lang="lv-LV" smtClean="0"/>
              <a:t>29.05.2024</a:t>
            </a:fld>
            <a:endParaRPr lang="lv-LV"/>
          </a:p>
        </p:txBody>
      </p:sp>
      <p:sp>
        <p:nvSpPr>
          <p:cNvPr id="6" name="Footer Placeholder 5">
            <a:extLst>
              <a:ext uri="{FF2B5EF4-FFF2-40B4-BE49-F238E27FC236}">
                <a16:creationId xmlns:a16="http://schemas.microsoft.com/office/drawing/2014/main" id="{5AA56599-45C3-49C5-B96B-03776C64B28A}"/>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E23B0134-E1EC-47C9-8D12-B0D75BAF3087}"/>
              </a:ext>
            </a:extLst>
          </p:cNvPr>
          <p:cNvSpPr>
            <a:spLocks noGrp="1"/>
          </p:cNvSpPr>
          <p:nvPr>
            <p:ph type="sldNum" sz="quarter" idx="12"/>
          </p:nvPr>
        </p:nvSpPr>
        <p:spPr/>
        <p:txBody>
          <a:bodyPr/>
          <a:lstStyle/>
          <a:p>
            <a:fld id="{89AA22BB-8FF4-4A92-9144-B7C6F45AE5CC}" type="slidenum">
              <a:rPr lang="lv-LV" smtClean="0"/>
              <a:t>‹#›</a:t>
            </a:fld>
            <a:endParaRPr lang="lv-LV"/>
          </a:p>
        </p:txBody>
      </p:sp>
    </p:spTree>
    <p:extLst>
      <p:ext uri="{BB962C8B-B14F-4D97-AF65-F5344CB8AC3E}">
        <p14:creationId xmlns:p14="http://schemas.microsoft.com/office/powerpoint/2010/main" val="2360502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66BA69-D68E-4B69-8951-A07C48F6E4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8E3E3E62-52B4-46D9-BD5A-1105247D4D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15A12BC3-8B72-4048-A0B4-304AD21F0F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555D41-DF29-4BC6-8408-39EF981D69F6}" type="datetimeFigureOut">
              <a:rPr lang="lv-LV" smtClean="0"/>
              <a:t>29.05.2024</a:t>
            </a:fld>
            <a:endParaRPr lang="lv-LV"/>
          </a:p>
        </p:txBody>
      </p:sp>
      <p:sp>
        <p:nvSpPr>
          <p:cNvPr id="5" name="Footer Placeholder 4">
            <a:extLst>
              <a:ext uri="{FF2B5EF4-FFF2-40B4-BE49-F238E27FC236}">
                <a16:creationId xmlns:a16="http://schemas.microsoft.com/office/drawing/2014/main" id="{5309C7D3-DDBD-4551-8876-6A429E5C30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6FA9006C-5066-4D63-918A-64886C41DA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AA22BB-8FF4-4A92-9144-B7C6F45AE5CC}" type="slidenum">
              <a:rPr lang="lv-LV" smtClean="0"/>
              <a:t>‹#›</a:t>
            </a:fld>
            <a:endParaRPr lang="lv-LV"/>
          </a:p>
        </p:txBody>
      </p:sp>
    </p:spTree>
    <p:extLst>
      <p:ext uri="{BB962C8B-B14F-4D97-AF65-F5344CB8AC3E}">
        <p14:creationId xmlns:p14="http://schemas.microsoft.com/office/powerpoint/2010/main" val="3406947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B9C3A1-D30F-4DDE-9330-B208C1037B9E}"/>
              </a:ext>
            </a:extLst>
          </p:cNvPr>
          <p:cNvSpPr>
            <a:spLocks noGrp="1"/>
          </p:cNvSpPr>
          <p:nvPr>
            <p:ph type="title"/>
          </p:nvPr>
        </p:nvSpPr>
        <p:spPr>
          <a:xfrm>
            <a:off x="-13019565" y="-2225675"/>
            <a:ext cx="25258339" cy="1143111"/>
          </a:xfrm>
        </p:spPr>
        <p:txBody>
          <a:bodyPr/>
          <a:lstStyle/>
          <a:p>
            <a:endParaRPr lang="lv-LV" dirty="0"/>
          </a:p>
        </p:txBody>
      </p:sp>
      <p:sp>
        <p:nvSpPr>
          <p:cNvPr id="5" name="Content Placeholder 4">
            <a:extLst>
              <a:ext uri="{FF2B5EF4-FFF2-40B4-BE49-F238E27FC236}">
                <a16:creationId xmlns:a16="http://schemas.microsoft.com/office/drawing/2014/main" id="{7B3AAF07-637B-4F7A-AA9E-22D6D9AEA148}"/>
              </a:ext>
            </a:extLst>
          </p:cNvPr>
          <p:cNvSpPr>
            <a:spLocks noGrp="1"/>
          </p:cNvSpPr>
          <p:nvPr>
            <p:ph idx="1"/>
          </p:nvPr>
        </p:nvSpPr>
        <p:spPr/>
        <p:txBody>
          <a:bodyPr/>
          <a:lstStyle/>
          <a:p>
            <a:pPr marL="0" indent="0">
              <a:buNone/>
            </a:pPr>
            <a:endParaRPr lang="lv-LV" dirty="0"/>
          </a:p>
          <a:p>
            <a:pPr marL="0" indent="0">
              <a:buNone/>
            </a:pPr>
            <a:endParaRPr lang="lv-LV" dirty="0"/>
          </a:p>
          <a:p>
            <a:pPr marL="0" indent="0" algn="ctr">
              <a:buNone/>
            </a:pPr>
            <a:r>
              <a:rPr lang="lv-LV" dirty="0">
                <a:latin typeface="Comic Sans MS" panose="030F0702030302020204" pitchFamily="66" charset="0"/>
              </a:rPr>
              <a:t>Vecāku sapulce 2024. gada 29. maijā </a:t>
            </a:r>
          </a:p>
          <a:p>
            <a:pPr marL="0" indent="0" algn="ctr">
              <a:buNone/>
            </a:pPr>
            <a:endParaRPr lang="lv-LV" dirty="0">
              <a:latin typeface="Comic Sans MS" panose="030F0702030302020204" pitchFamily="66" charset="0"/>
            </a:endParaRPr>
          </a:p>
          <a:p>
            <a:pPr marL="0" indent="0" algn="ctr">
              <a:buNone/>
            </a:pPr>
            <a:r>
              <a:rPr lang="lv-LV" dirty="0">
                <a:latin typeface="Comic Sans MS" panose="030F0702030302020204" pitchFamily="66" charset="0"/>
              </a:rPr>
              <a:t>Sasniedzamie rezultāti pirmsskolas izglītības posma noslēgumā jeb ko bērns SPĒJ, PROT un DARA uzsākot mācības 1. klasē skolā!</a:t>
            </a:r>
          </a:p>
        </p:txBody>
      </p:sp>
      <p:pic>
        <p:nvPicPr>
          <p:cNvPr id="3" name="Picture 2">
            <a:extLst>
              <a:ext uri="{FF2B5EF4-FFF2-40B4-BE49-F238E27FC236}">
                <a16:creationId xmlns:a16="http://schemas.microsoft.com/office/drawing/2014/main" id="{80A52ADE-C75D-4EB5-9A5A-A6D41591FC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876" y="230424"/>
            <a:ext cx="2747356" cy="2568633"/>
          </a:xfrm>
          <a:prstGeom prst="rect">
            <a:avLst/>
          </a:prstGeom>
        </p:spPr>
      </p:pic>
    </p:spTree>
    <p:extLst>
      <p:ext uri="{BB962C8B-B14F-4D97-AF65-F5344CB8AC3E}">
        <p14:creationId xmlns:p14="http://schemas.microsoft.com/office/powerpoint/2010/main" val="12398126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28676-D255-4960-AFC2-287807C70BD1}"/>
              </a:ext>
            </a:extLst>
          </p:cNvPr>
          <p:cNvSpPr>
            <a:spLocks noGrp="1"/>
          </p:cNvSpPr>
          <p:nvPr>
            <p:ph type="title"/>
          </p:nvPr>
        </p:nvSpPr>
        <p:spPr/>
        <p:txBody>
          <a:bodyPr>
            <a:normAutofit fontScale="90000"/>
          </a:bodyPr>
          <a:lstStyle/>
          <a:p>
            <a:r>
              <a:rPr lang="lv-LV" dirty="0"/>
              <a:t>Burtnīcas</a:t>
            </a:r>
            <a:br>
              <a:rPr lang="lv-LV" dirty="0"/>
            </a:br>
            <a:r>
              <a:rPr lang="lv-LV" dirty="0"/>
              <a:t>MATEMĀTIKĀ                           LATVIEŠU VALODĀ </a:t>
            </a:r>
          </a:p>
        </p:txBody>
      </p:sp>
      <p:pic>
        <p:nvPicPr>
          <p:cNvPr id="5" name="Content Placeholder 4">
            <a:extLst>
              <a:ext uri="{FF2B5EF4-FFF2-40B4-BE49-F238E27FC236}">
                <a16:creationId xmlns:a16="http://schemas.microsoft.com/office/drawing/2014/main" id="{B6FB6AA5-DC52-4726-BEC6-DC4429B4FE38}"/>
              </a:ext>
            </a:extLst>
          </p:cNvPr>
          <p:cNvPicPr>
            <a:picLocks noGrp="1" noChangeAspect="1"/>
          </p:cNvPicPr>
          <p:nvPr>
            <p:ph idx="1"/>
          </p:nvPr>
        </p:nvPicPr>
        <p:blipFill>
          <a:blip r:embed="rId2"/>
          <a:stretch>
            <a:fillRect/>
          </a:stretch>
        </p:blipFill>
        <p:spPr>
          <a:xfrm>
            <a:off x="797560" y="1609470"/>
            <a:ext cx="3205480" cy="4388865"/>
          </a:xfrm>
        </p:spPr>
      </p:pic>
      <p:pic>
        <p:nvPicPr>
          <p:cNvPr id="7" name="Picture 6">
            <a:extLst>
              <a:ext uri="{FF2B5EF4-FFF2-40B4-BE49-F238E27FC236}">
                <a16:creationId xmlns:a16="http://schemas.microsoft.com/office/drawing/2014/main" id="{035AE5CB-60A0-4E4D-ADA2-C5B4223CE784}"/>
              </a:ext>
            </a:extLst>
          </p:cNvPr>
          <p:cNvPicPr>
            <a:picLocks noChangeAspect="1"/>
          </p:cNvPicPr>
          <p:nvPr/>
        </p:nvPicPr>
        <p:blipFill>
          <a:blip r:embed="rId3"/>
          <a:stretch>
            <a:fillRect/>
          </a:stretch>
        </p:blipFill>
        <p:spPr>
          <a:xfrm>
            <a:off x="6834160" y="1697025"/>
            <a:ext cx="3205480" cy="4529753"/>
          </a:xfrm>
          <a:prstGeom prst="rect">
            <a:avLst/>
          </a:prstGeom>
        </p:spPr>
      </p:pic>
    </p:spTree>
    <p:extLst>
      <p:ext uri="{BB962C8B-B14F-4D97-AF65-F5344CB8AC3E}">
        <p14:creationId xmlns:p14="http://schemas.microsoft.com/office/powerpoint/2010/main" val="1582246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BD43B-9FEC-4C12-B9AD-AD8F196C3005}"/>
              </a:ext>
            </a:extLst>
          </p:cNvPr>
          <p:cNvSpPr>
            <a:spLocks noGrp="1"/>
          </p:cNvSpPr>
          <p:nvPr>
            <p:ph type="title"/>
          </p:nvPr>
        </p:nvSpPr>
        <p:spPr/>
        <p:txBody>
          <a:bodyPr/>
          <a:lstStyle/>
          <a:p>
            <a:pPr algn="ctr"/>
            <a:r>
              <a:rPr lang="lv-LV" dirty="0"/>
              <a:t>Ieteikumi vasarā</a:t>
            </a:r>
          </a:p>
        </p:txBody>
      </p:sp>
      <p:sp>
        <p:nvSpPr>
          <p:cNvPr id="3" name="Content Placeholder 2">
            <a:extLst>
              <a:ext uri="{FF2B5EF4-FFF2-40B4-BE49-F238E27FC236}">
                <a16:creationId xmlns:a16="http://schemas.microsoft.com/office/drawing/2014/main" id="{2A293C1E-8657-4238-BEAD-623178041A98}"/>
              </a:ext>
            </a:extLst>
          </p:cNvPr>
          <p:cNvSpPr>
            <a:spLocks noGrp="1"/>
          </p:cNvSpPr>
          <p:nvPr>
            <p:ph idx="1"/>
          </p:nvPr>
        </p:nvSpPr>
        <p:spPr/>
        <p:txBody>
          <a:bodyPr>
            <a:normAutofit fontScale="92500"/>
          </a:bodyPr>
          <a:lstStyle/>
          <a:p>
            <a:r>
              <a:rPr lang="lv-LV" b="1" dirty="0"/>
              <a:t>Lasīt grāmatas (vecāki lasa priekšā, nelielu fragmentu lasa pats bērns).</a:t>
            </a:r>
          </a:p>
          <a:p>
            <a:r>
              <a:rPr lang="lv-LV" dirty="0"/>
              <a:t>Pastāstīt, ko dzirdējis, pārrunāt.</a:t>
            </a:r>
          </a:p>
          <a:p>
            <a:r>
              <a:rPr lang="lv-LV" dirty="0"/>
              <a:t>Daudz kustēties, būt dabā (ūdens, smiltis), ceļot, iet kājām, braukt ar velosipēdu.</a:t>
            </a:r>
          </a:p>
          <a:p>
            <a:r>
              <a:rPr lang="lv-LV" dirty="0"/>
              <a:t>Spēlēt galda spēles.</a:t>
            </a:r>
          </a:p>
          <a:p>
            <a:r>
              <a:rPr lang="lv-LV" dirty="0"/>
              <a:t>Zīmēt, darboties ar sīkiem priekšmetiem (mozaīkas, </a:t>
            </a:r>
            <a:r>
              <a:rPr lang="lv-LV" dirty="0" err="1"/>
              <a:t>lego</a:t>
            </a:r>
            <a:r>
              <a:rPr lang="lv-LV" dirty="0"/>
              <a:t>, u.c.)</a:t>
            </a:r>
          </a:p>
          <a:p>
            <a:r>
              <a:rPr lang="lv-LV" dirty="0"/>
              <a:t>Kopā ar bērnu atrast drošāko ceļu uz skolu.</a:t>
            </a:r>
          </a:p>
          <a:p>
            <a:r>
              <a:rPr lang="lv-LV" dirty="0"/>
              <a:t>Par skolu un mācībām runāt pozitīvi.</a:t>
            </a:r>
          </a:p>
          <a:p>
            <a:r>
              <a:rPr lang="lv-LV" dirty="0"/>
              <a:t>Vecāku pozitīvs piemērs grāmatu lasīšanai.</a:t>
            </a:r>
          </a:p>
          <a:p>
            <a:endParaRPr lang="lv-LV" sz="3200" dirty="0"/>
          </a:p>
          <a:p>
            <a:pPr marL="0" indent="0">
              <a:buNone/>
            </a:pPr>
            <a:endParaRPr lang="lv-LV" dirty="0"/>
          </a:p>
        </p:txBody>
      </p:sp>
      <p:pic>
        <p:nvPicPr>
          <p:cNvPr id="6" name="Picture 5">
            <a:extLst>
              <a:ext uri="{FF2B5EF4-FFF2-40B4-BE49-F238E27FC236}">
                <a16:creationId xmlns:a16="http://schemas.microsoft.com/office/drawing/2014/main" id="{3337D233-87AE-4A82-8614-E17022AF18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5975" y="190775"/>
            <a:ext cx="1676439" cy="1567382"/>
          </a:xfrm>
          <a:prstGeom prst="rect">
            <a:avLst/>
          </a:prstGeom>
        </p:spPr>
      </p:pic>
    </p:spTree>
    <p:extLst>
      <p:ext uri="{BB962C8B-B14F-4D97-AF65-F5344CB8AC3E}">
        <p14:creationId xmlns:p14="http://schemas.microsoft.com/office/powerpoint/2010/main" val="2047026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1615F-3576-4272-8B2C-1EB0A9334A21}"/>
              </a:ext>
            </a:extLst>
          </p:cNvPr>
          <p:cNvSpPr>
            <a:spLocks noGrp="1"/>
          </p:cNvSpPr>
          <p:nvPr>
            <p:ph type="title"/>
          </p:nvPr>
        </p:nvSpPr>
        <p:spPr/>
        <p:txBody>
          <a:bodyPr/>
          <a:lstStyle/>
          <a:p>
            <a:r>
              <a:rPr lang="lv-LV" b="1" dirty="0"/>
              <a:t>Adaptācijas nedēļa 3. – 7. jūnijā</a:t>
            </a:r>
          </a:p>
        </p:txBody>
      </p:sp>
      <p:sp>
        <p:nvSpPr>
          <p:cNvPr id="3" name="Content Placeholder 2">
            <a:extLst>
              <a:ext uri="{FF2B5EF4-FFF2-40B4-BE49-F238E27FC236}">
                <a16:creationId xmlns:a16="http://schemas.microsoft.com/office/drawing/2014/main" id="{A23B8690-2953-41E6-BCB8-35CF98916434}"/>
              </a:ext>
            </a:extLst>
          </p:cNvPr>
          <p:cNvSpPr>
            <a:spLocks noGrp="1"/>
          </p:cNvSpPr>
          <p:nvPr>
            <p:ph idx="1"/>
          </p:nvPr>
        </p:nvSpPr>
        <p:spPr/>
        <p:txBody>
          <a:bodyPr>
            <a:normAutofit fontScale="70000" lnSpcReduction="20000"/>
          </a:bodyPr>
          <a:lstStyle/>
          <a:p>
            <a:r>
              <a:rPr lang="lv-LV" b="1" dirty="0"/>
              <a:t>Pulcēšanās skolas pagalmā</a:t>
            </a:r>
            <a:r>
              <a:rPr lang="lv-LV" dirty="0"/>
              <a:t> katru rītu no plkst. </a:t>
            </a:r>
            <a:r>
              <a:rPr lang="lv-LV" b="1" dirty="0"/>
              <a:t>09:10 – 09:20</a:t>
            </a:r>
            <a:r>
              <a:rPr lang="lv-LV" dirty="0"/>
              <a:t> pie klašu audzinātājām, lūgums nekavēt!</a:t>
            </a:r>
          </a:p>
          <a:p>
            <a:r>
              <a:rPr lang="lv-LV" dirty="0"/>
              <a:t>Mācību stundas no plkst. 9:30 – 11:00</a:t>
            </a:r>
          </a:p>
          <a:p>
            <a:r>
              <a:rPr lang="lv-LV" b="1" dirty="0"/>
              <a:t>Vecāki bērnus sagaida skolas pagalmā no plkst. 11:10 – 11:30</a:t>
            </a:r>
            <a:r>
              <a:rPr lang="lv-LV" dirty="0"/>
              <a:t>. Lūgums izturēties atbildīgi un ierasties bērnam pakaļ laikus, neradot satraukumu bērnam.</a:t>
            </a:r>
          </a:p>
          <a:p>
            <a:r>
              <a:rPr lang="lv-LV" b="1" dirty="0"/>
              <a:t>SVARĪGI! </a:t>
            </a:r>
            <a:r>
              <a:rPr lang="lv-LV" dirty="0"/>
              <a:t>Bērns drīkst pamest skolas teritoriju tikai tad, kad vecāks ir apliecinājis savu ierašanos pakaļ bērnam pie klases audzinātāja! </a:t>
            </a:r>
          </a:p>
          <a:p>
            <a:r>
              <a:rPr lang="lv-LV" b="1" dirty="0"/>
              <a:t>Līdzi jābūt penālim ar rakstāmpiederumiem</a:t>
            </a:r>
            <a:r>
              <a:rPr lang="lv-LV" dirty="0"/>
              <a:t> (krāsu zīmuļi, parastais zīmulis, pildspalva, dzēšgumija</a:t>
            </a:r>
            <a:r>
              <a:rPr lang="lv-LV" b="1" dirty="0"/>
              <a:t>), šķērēm un līmes zīmulim, ūdens pudelei, galvassegai</a:t>
            </a:r>
            <a:r>
              <a:rPr lang="lv-LV" dirty="0"/>
              <a:t>.</a:t>
            </a:r>
          </a:p>
          <a:p>
            <a:r>
              <a:rPr lang="lv-LV" dirty="0"/>
              <a:t>Dienā, kad plānota sporta nodarbība, līdzi nepieciešams </a:t>
            </a:r>
            <a:r>
              <a:rPr lang="lv-LV" b="1" dirty="0"/>
              <a:t>maiņas krekliņš, sportam piemēroti un droši apavi</a:t>
            </a:r>
            <a:r>
              <a:rPr lang="lv-LV" dirty="0"/>
              <a:t>.</a:t>
            </a:r>
          </a:p>
          <a:p>
            <a:r>
              <a:rPr lang="lv-LV" dirty="0"/>
              <a:t>Dienā, kad plānota ritmikas nodarbība, līdzi nepieciešams </a:t>
            </a:r>
            <a:r>
              <a:rPr lang="lv-LV" b="1" dirty="0"/>
              <a:t>maiņas krekliņš un dejošanas čībiņas</a:t>
            </a:r>
            <a:r>
              <a:rPr lang="lv-LV" dirty="0"/>
              <a:t> </a:t>
            </a:r>
            <a:r>
              <a:rPr lang="lv-LV" i="1" dirty="0"/>
              <a:t>(</a:t>
            </a:r>
            <a:r>
              <a:rPr lang="lv-LV" i="1" dirty="0" err="1"/>
              <a:t>češkas</a:t>
            </a:r>
            <a:r>
              <a:rPr lang="lv-LV" i="1" dirty="0"/>
              <a:t>).</a:t>
            </a:r>
          </a:p>
          <a:p>
            <a:r>
              <a:rPr lang="lv-LV" dirty="0"/>
              <a:t>Vēlams adaptācijas nedēļas apmeklējums! Tā ir iespēja iepazīties ar skolas telpām, skolotājiem un jaunajiem klases biedriem.</a:t>
            </a:r>
          </a:p>
        </p:txBody>
      </p:sp>
    </p:spTree>
    <p:extLst>
      <p:ext uri="{BB962C8B-B14F-4D97-AF65-F5344CB8AC3E}">
        <p14:creationId xmlns:p14="http://schemas.microsoft.com/office/powerpoint/2010/main" val="3024094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A856EC-3E44-4FB0-B920-8E1CEC3FC2D3}"/>
              </a:ext>
            </a:extLst>
          </p:cNvPr>
          <p:cNvSpPr/>
          <p:nvPr/>
        </p:nvSpPr>
        <p:spPr>
          <a:xfrm>
            <a:off x="3207390" y="1107193"/>
            <a:ext cx="6096000" cy="1569660"/>
          </a:xfrm>
          <a:prstGeom prst="rect">
            <a:avLst/>
          </a:prstGeom>
        </p:spPr>
        <p:txBody>
          <a:bodyPr>
            <a:spAutoFit/>
          </a:bodyPr>
          <a:lstStyle/>
          <a:p>
            <a:pPr marL="365760" lvl="0" indent="-283464">
              <a:spcBef>
                <a:spcPts val="600"/>
              </a:spcBef>
              <a:buClr>
                <a:srgbClr val="3891A7"/>
              </a:buClr>
              <a:buSzPct val="80000"/>
            </a:pPr>
            <a:r>
              <a:rPr lang="lv-LV" sz="3200" dirty="0">
                <a:solidFill>
                  <a:prstClr val="black"/>
                </a:solidFill>
                <a:latin typeface="Gill Sans MT"/>
              </a:rPr>
              <a:t>Veiksmīgi sagatavoties skolai spēj katrs bērns, bet veiksmes atslēdziņa ir pieaugušo rokās...</a:t>
            </a:r>
          </a:p>
        </p:txBody>
      </p:sp>
      <p:pic>
        <p:nvPicPr>
          <p:cNvPr id="6" name="Picture 5">
            <a:extLst>
              <a:ext uri="{FF2B5EF4-FFF2-40B4-BE49-F238E27FC236}">
                <a16:creationId xmlns:a16="http://schemas.microsoft.com/office/drawing/2014/main" id="{73DFEE98-1CA8-47C5-9522-17D9D336B1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812" y="324641"/>
            <a:ext cx="1676439" cy="1567382"/>
          </a:xfrm>
          <a:prstGeom prst="rect">
            <a:avLst/>
          </a:prstGeom>
        </p:spPr>
      </p:pic>
      <p:sp>
        <p:nvSpPr>
          <p:cNvPr id="2" name="Title 1">
            <a:extLst>
              <a:ext uri="{FF2B5EF4-FFF2-40B4-BE49-F238E27FC236}">
                <a16:creationId xmlns:a16="http://schemas.microsoft.com/office/drawing/2014/main" id="{A733EC3C-DE53-4C44-8D21-A1EF43B4AF5A}"/>
              </a:ext>
            </a:extLst>
          </p:cNvPr>
          <p:cNvSpPr>
            <a:spLocks noGrp="1"/>
          </p:cNvSpPr>
          <p:nvPr>
            <p:ph type="title"/>
          </p:nvPr>
        </p:nvSpPr>
        <p:spPr>
          <a:xfrm>
            <a:off x="997590" y="3518366"/>
            <a:ext cx="10515600" cy="2815322"/>
          </a:xfrm>
        </p:spPr>
        <p:txBody>
          <a:bodyPr>
            <a:normAutofit fontScale="90000"/>
          </a:bodyPr>
          <a:lstStyle/>
          <a:p>
            <a:pPr algn="ctr"/>
            <a:r>
              <a:rPr lang="lv-LV" dirty="0"/>
              <a:t>TIKSIMIES AUGUSTA NOSLĒGUMĀ KLASES VECĀKU SAPULCĒ! </a:t>
            </a:r>
            <a:br>
              <a:rPr lang="lv-LV" dirty="0"/>
            </a:br>
            <a:r>
              <a:rPr lang="lv-LV" dirty="0"/>
              <a:t>(informāciju no klašu audzinātājām saņemsiet augusta otrajā pusē norādītajā vecāku e-pastā)</a:t>
            </a:r>
          </a:p>
        </p:txBody>
      </p:sp>
    </p:spTree>
    <p:extLst>
      <p:ext uri="{BB962C8B-B14F-4D97-AF65-F5344CB8AC3E}">
        <p14:creationId xmlns:p14="http://schemas.microsoft.com/office/powerpoint/2010/main" val="3833985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1BFDE-5BE3-4511-A19B-EC81DCDC276A}"/>
              </a:ext>
            </a:extLst>
          </p:cNvPr>
          <p:cNvSpPr>
            <a:spLocks noGrp="1"/>
          </p:cNvSpPr>
          <p:nvPr>
            <p:ph type="title"/>
          </p:nvPr>
        </p:nvSpPr>
        <p:spPr>
          <a:xfrm>
            <a:off x="838200" y="365125"/>
            <a:ext cx="10246217" cy="1103911"/>
          </a:xfrm>
        </p:spPr>
        <p:txBody>
          <a:bodyPr/>
          <a:lstStyle/>
          <a:p>
            <a:pPr algn="ctr"/>
            <a:r>
              <a:rPr lang="lv-LV" dirty="0"/>
              <a:t>Valodu joma </a:t>
            </a:r>
          </a:p>
        </p:txBody>
      </p:sp>
      <p:sp>
        <p:nvSpPr>
          <p:cNvPr id="3" name="Content Placeholder 2">
            <a:extLst>
              <a:ext uri="{FF2B5EF4-FFF2-40B4-BE49-F238E27FC236}">
                <a16:creationId xmlns:a16="http://schemas.microsoft.com/office/drawing/2014/main" id="{704D2EF2-7634-4A74-A058-4CAE31CC261F}"/>
              </a:ext>
            </a:extLst>
          </p:cNvPr>
          <p:cNvSpPr>
            <a:spLocks noGrp="1"/>
          </p:cNvSpPr>
          <p:nvPr>
            <p:ph idx="1"/>
          </p:nvPr>
        </p:nvSpPr>
        <p:spPr>
          <a:xfrm>
            <a:off x="494675" y="1894997"/>
            <a:ext cx="10859125" cy="4281966"/>
          </a:xfrm>
        </p:spPr>
        <p:txBody>
          <a:bodyPr>
            <a:normAutofit fontScale="85000" lnSpcReduction="20000"/>
          </a:bodyPr>
          <a:lstStyle/>
          <a:p>
            <a:pPr marL="514350" indent="-514350">
              <a:buAutoNum type="arabicParenR"/>
            </a:pPr>
            <a:r>
              <a:rPr lang="lv-LV" sz="2600" dirty="0"/>
              <a:t>Prot  sarindot notikumus secībā. </a:t>
            </a:r>
          </a:p>
          <a:p>
            <a:pPr marL="514350" indent="-514350">
              <a:buAutoNum type="arabicParenR"/>
            </a:pPr>
            <a:r>
              <a:rPr lang="lv-LV" sz="2600" dirty="0"/>
              <a:t>Piedalās sarunā, klausās, nepārtrauc runātāju.</a:t>
            </a:r>
          </a:p>
          <a:p>
            <a:pPr marL="514350" indent="-514350">
              <a:buAutoNum type="arabicParenR"/>
            </a:pPr>
            <a:r>
              <a:rPr lang="lv-LV" sz="2600" dirty="0"/>
              <a:t>Izsaka domas un mācās tās pamatot.</a:t>
            </a:r>
          </a:p>
          <a:p>
            <a:pPr marL="514350" indent="-514350">
              <a:buAutoNum type="arabicParenR"/>
            </a:pPr>
            <a:r>
              <a:rPr lang="lv-LV" sz="2600" dirty="0"/>
              <a:t>Saprotami un secīgi stāsta par redzēto, dzirdēto, piedzīvoto, arī par savām emocijām un rīcību.</a:t>
            </a:r>
          </a:p>
          <a:p>
            <a:pPr marL="514350" indent="-514350">
              <a:buAutoNum type="arabicParenR"/>
            </a:pPr>
            <a:r>
              <a:rPr lang="lv-LV" sz="2600" dirty="0"/>
              <a:t>Klausās tekstu, nosauc tajā darbojošās personas, atstāsta notikumus, izdomā teksta turpinājumu.</a:t>
            </a:r>
          </a:p>
          <a:p>
            <a:pPr marL="514350" indent="-514350">
              <a:buAutoNum type="arabicParenR"/>
            </a:pPr>
            <a:r>
              <a:rPr lang="es-ES" sz="2600" dirty="0" err="1"/>
              <a:t>Atš</a:t>
            </a:r>
            <a:r>
              <a:rPr lang="lv-LV" sz="2600" dirty="0"/>
              <a:t>ķ</a:t>
            </a:r>
            <a:r>
              <a:rPr lang="es-ES" sz="2600" dirty="0"/>
              <a:t>ir un </a:t>
            </a:r>
            <a:r>
              <a:rPr lang="es-ES" sz="2600" dirty="0" err="1"/>
              <a:t>nosauc</a:t>
            </a:r>
            <a:r>
              <a:rPr lang="es-ES" sz="2600" dirty="0"/>
              <a:t> </a:t>
            </a:r>
            <a:r>
              <a:rPr lang="es-ES" sz="2600" dirty="0" err="1"/>
              <a:t>skaņas</a:t>
            </a:r>
            <a:r>
              <a:rPr lang="es-ES" sz="2600" dirty="0"/>
              <a:t> </a:t>
            </a:r>
            <a:r>
              <a:rPr lang="es-ES" sz="2600" dirty="0" err="1"/>
              <a:t>vārdos</a:t>
            </a:r>
            <a:r>
              <a:rPr lang="es-ES" sz="2600" dirty="0"/>
              <a:t>.</a:t>
            </a:r>
            <a:endParaRPr lang="lv-LV" sz="2600" dirty="0"/>
          </a:p>
          <a:p>
            <a:pPr marL="0" indent="0">
              <a:buNone/>
            </a:pPr>
            <a:r>
              <a:rPr lang="lv-LV" sz="2600" dirty="0"/>
              <a:t>7)  Pareizi izrunā visas skaņas.</a:t>
            </a:r>
          </a:p>
          <a:p>
            <a:pPr marL="0" indent="0">
              <a:buNone/>
            </a:pPr>
            <a:r>
              <a:rPr lang="lv-LV" sz="2600" dirty="0"/>
              <a:t>8) Skaņu apzīmē ar atbilstošu burtu, raksta rakstītos burtus un vārdus neierobežotā laukumā.</a:t>
            </a:r>
          </a:p>
          <a:p>
            <a:pPr marL="0" indent="0">
              <a:buNone/>
            </a:pPr>
            <a:r>
              <a:rPr lang="lv-LV" sz="2600" dirty="0"/>
              <a:t>9) Lasa vārdus un saprot izlasīto. </a:t>
            </a:r>
          </a:p>
          <a:p>
            <a:pPr marL="0" indent="0">
              <a:buNone/>
            </a:pPr>
            <a:r>
              <a:rPr lang="lv-LV" sz="2600" dirty="0"/>
              <a:t>10) Prot salikt vārdu no burtiem. </a:t>
            </a:r>
          </a:p>
          <a:p>
            <a:pPr marL="514350" indent="-514350">
              <a:buAutoNum type="arabicParenR"/>
            </a:pPr>
            <a:endParaRPr lang="lv-LV" sz="2400" dirty="0"/>
          </a:p>
        </p:txBody>
      </p:sp>
      <p:pic>
        <p:nvPicPr>
          <p:cNvPr id="5" name="Picture 4">
            <a:extLst>
              <a:ext uri="{FF2B5EF4-FFF2-40B4-BE49-F238E27FC236}">
                <a16:creationId xmlns:a16="http://schemas.microsoft.com/office/drawing/2014/main" id="{757E931A-4965-42B1-86E9-64870DB85D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2145" y="229567"/>
            <a:ext cx="1693217" cy="1583069"/>
          </a:xfrm>
          <a:prstGeom prst="rect">
            <a:avLst/>
          </a:prstGeom>
        </p:spPr>
      </p:pic>
    </p:spTree>
    <p:extLst>
      <p:ext uri="{BB962C8B-B14F-4D97-AF65-F5344CB8AC3E}">
        <p14:creationId xmlns:p14="http://schemas.microsoft.com/office/powerpoint/2010/main" val="1623845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2D780-48C0-4F0C-9999-3AD2C9D4B550}"/>
              </a:ext>
            </a:extLst>
          </p:cNvPr>
          <p:cNvSpPr>
            <a:spLocks noGrp="1"/>
          </p:cNvSpPr>
          <p:nvPr>
            <p:ph type="title"/>
          </p:nvPr>
        </p:nvSpPr>
        <p:spPr/>
        <p:txBody>
          <a:bodyPr/>
          <a:lstStyle/>
          <a:p>
            <a:pPr algn="ctr"/>
            <a:r>
              <a:rPr lang="lv-LV" dirty="0"/>
              <a:t>Sociālā un pilsoniskā joma </a:t>
            </a:r>
          </a:p>
        </p:txBody>
      </p:sp>
      <p:sp>
        <p:nvSpPr>
          <p:cNvPr id="3" name="Content Placeholder 2">
            <a:extLst>
              <a:ext uri="{FF2B5EF4-FFF2-40B4-BE49-F238E27FC236}">
                <a16:creationId xmlns:a16="http://schemas.microsoft.com/office/drawing/2014/main" id="{D14E6AF0-1714-4A45-BFBD-3A519863B770}"/>
              </a:ext>
            </a:extLst>
          </p:cNvPr>
          <p:cNvSpPr>
            <a:spLocks noGrp="1"/>
          </p:cNvSpPr>
          <p:nvPr>
            <p:ph idx="1"/>
          </p:nvPr>
        </p:nvSpPr>
        <p:spPr/>
        <p:txBody>
          <a:bodyPr>
            <a:normAutofit fontScale="85000" lnSpcReduction="20000"/>
          </a:bodyPr>
          <a:lstStyle/>
          <a:p>
            <a:pPr marL="514350" indent="-514350">
              <a:buAutoNum type="arabicParenR"/>
            </a:pPr>
            <a:r>
              <a:rPr lang="lv-LV" dirty="0"/>
              <a:t>Apzinās sevi un piederību ģimenei; stāsta par savu dzīvesvietu un tās tuvāko apkārtni, kur jūtas emocionāli un fiziski droši.</a:t>
            </a:r>
          </a:p>
          <a:p>
            <a:pPr marL="514350" indent="-514350">
              <a:buAutoNum type="arabicParenR"/>
            </a:pPr>
            <a:r>
              <a:rPr lang="lv-LV" dirty="0"/>
              <a:t>Nosauc savas un cita emocijas (skumjas, bailes, izbrīns, pārsteigums) un mācās tās paust atbilstoši situācijai.</a:t>
            </a:r>
          </a:p>
          <a:p>
            <a:pPr marL="514350" indent="-514350">
              <a:buAutoNum type="arabicParenR"/>
            </a:pPr>
            <a:r>
              <a:rPr lang="lv-LV" dirty="0"/>
              <a:t>Sadarbojoties īsteno kopīgu uzdevumu un vienojas par kopīgu mērķi.</a:t>
            </a:r>
          </a:p>
          <a:p>
            <a:pPr marL="514350" indent="-514350">
              <a:buAutoNum type="arabicParenR"/>
            </a:pPr>
            <a:r>
              <a:rPr lang="lv-LV" dirty="0"/>
              <a:t>Skaidro un atšķir labu rīcību no sliktas; vajadzības gadījumā sniedz emocionālu un praktisku atbalstu.</a:t>
            </a:r>
          </a:p>
          <a:p>
            <a:pPr marL="514350" indent="-514350">
              <a:buAutoNum type="arabicParenR"/>
            </a:pPr>
            <a:r>
              <a:rPr lang="lv-LV" dirty="0"/>
              <a:t>Nosauc ārkārtas palīdzības izsaukumu numuru 112 un skaidro, kuros gadījumos to nepieciešams izmantot.</a:t>
            </a:r>
          </a:p>
          <a:p>
            <a:pPr marL="514350" indent="-514350">
              <a:buAutoNum type="arabicParenR"/>
            </a:pPr>
            <a:r>
              <a:rPr lang="lv-LV" dirty="0"/>
              <a:t>Skaidro, ka cilvēki ir dažādi: runā dažādās valodās, dažādi svin svētkus.</a:t>
            </a:r>
          </a:p>
          <a:p>
            <a:pPr marL="514350" indent="-514350">
              <a:buAutoNum type="arabicParenR"/>
            </a:pPr>
            <a:r>
              <a:rPr lang="lv-LV" dirty="0"/>
              <a:t>Skaidro, ka Latvija ir daļa no pasaules.</a:t>
            </a:r>
          </a:p>
          <a:p>
            <a:pPr marL="514350" indent="-514350">
              <a:buAutoNum type="arabicParenR"/>
            </a:pPr>
            <a:r>
              <a:rPr lang="lv-LV" dirty="0"/>
              <a:t>Atpazīst un nosauc Latvijas valsts simbolus – karogu, ģerboni un himnu, mācās ar cieņu izturēties pret tiem. </a:t>
            </a:r>
          </a:p>
        </p:txBody>
      </p:sp>
      <p:pic>
        <p:nvPicPr>
          <p:cNvPr id="5" name="Picture 4">
            <a:extLst>
              <a:ext uri="{FF2B5EF4-FFF2-40B4-BE49-F238E27FC236}">
                <a16:creationId xmlns:a16="http://schemas.microsoft.com/office/drawing/2014/main" id="{A3E493E1-0354-4729-841B-915A71FBAB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977" y="230188"/>
            <a:ext cx="1538287" cy="1438218"/>
          </a:xfrm>
          <a:prstGeom prst="rect">
            <a:avLst/>
          </a:prstGeom>
        </p:spPr>
      </p:pic>
    </p:spTree>
    <p:extLst>
      <p:ext uri="{BB962C8B-B14F-4D97-AF65-F5344CB8AC3E}">
        <p14:creationId xmlns:p14="http://schemas.microsoft.com/office/powerpoint/2010/main" val="8652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2B6E6-5222-41F6-BF94-70123C2623CC}"/>
              </a:ext>
            </a:extLst>
          </p:cNvPr>
          <p:cNvSpPr>
            <a:spLocks noGrp="1"/>
          </p:cNvSpPr>
          <p:nvPr>
            <p:ph type="title"/>
          </p:nvPr>
        </p:nvSpPr>
        <p:spPr/>
        <p:txBody>
          <a:bodyPr/>
          <a:lstStyle/>
          <a:p>
            <a:pPr algn="ctr"/>
            <a:r>
              <a:rPr lang="lv-LV" dirty="0">
                <a:solidFill>
                  <a:prstClr val="black"/>
                </a:solidFill>
              </a:rPr>
              <a:t>Sociālā un pilsoniskā joma </a:t>
            </a:r>
            <a:endParaRPr lang="lv-LV" dirty="0"/>
          </a:p>
        </p:txBody>
      </p:sp>
      <p:sp>
        <p:nvSpPr>
          <p:cNvPr id="3" name="Content Placeholder 2">
            <a:extLst>
              <a:ext uri="{FF2B5EF4-FFF2-40B4-BE49-F238E27FC236}">
                <a16:creationId xmlns:a16="http://schemas.microsoft.com/office/drawing/2014/main" id="{DF716434-ADA2-4993-A27C-271E1F900AB2}"/>
              </a:ext>
            </a:extLst>
          </p:cNvPr>
          <p:cNvSpPr>
            <a:spLocks noGrp="1"/>
          </p:cNvSpPr>
          <p:nvPr>
            <p:ph idx="1"/>
          </p:nvPr>
        </p:nvSpPr>
        <p:spPr/>
        <p:txBody>
          <a:bodyPr>
            <a:normAutofit fontScale="92500" lnSpcReduction="10000"/>
          </a:bodyPr>
          <a:lstStyle/>
          <a:p>
            <a:pPr marL="0" indent="0">
              <a:buNone/>
            </a:pPr>
            <a:r>
              <a:rPr lang="lv-LV" dirty="0"/>
              <a:t>9) Saprot vienotu kārtības un drošības noteikumu nozīmi, ievēro tos.</a:t>
            </a:r>
          </a:p>
          <a:p>
            <a:pPr marL="0" indent="0">
              <a:buNone/>
            </a:pPr>
            <a:r>
              <a:rPr lang="lv-LV" dirty="0"/>
              <a:t>10) Patstāvīgi sagatavojas darbam, izvēloties nepieciešamos materiālus.</a:t>
            </a:r>
          </a:p>
          <a:p>
            <a:pPr marL="0" indent="0">
              <a:buNone/>
            </a:pPr>
            <a:r>
              <a:rPr lang="lv-LV" dirty="0"/>
              <a:t>11) Patstāvīgi ģērbjas un seko līdzi sava apģērba kārtībai, apzinās laikapstākļu ietekmi uz apģērba izvēli.</a:t>
            </a:r>
          </a:p>
          <a:p>
            <a:pPr marL="0" indent="0">
              <a:buNone/>
            </a:pPr>
            <a:r>
              <a:rPr lang="lv-LV" dirty="0"/>
              <a:t>12) Ēd, ievērojot galda kultūru.</a:t>
            </a:r>
          </a:p>
          <a:p>
            <a:pPr marL="0" indent="0" algn="just">
              <a:buNone/>
            </a:pPr>
            <a:r>
              <a:rPr lang="lv-LV" dirty="0"/>
              <a:t>13) Prognozē dažādas rīcības sekas ar personīgo veselību un drošību saistītās ikdienas situācijās (saskarsme ar pazīstamu cilvēku un svešinieku, veselībai kaitīgu vielu lietošanas un sadzīves traumatisma risku mazināšana mājās, izglītības iestādē, uz ielas, rotaļās brīvā dabā, pie ūdenstilpēm un spēļu laukumos, kā arī ugunsdrošības, ceļu satiksmes drošības, elektrodrošības noteikumi).</a:t>
            </a:r>
          </a:p>
        </p:txBody>
      </p:sp>
      <p:pic>
        <p:nvPicPr>
          <p:cNvPr id="5" name="Picture 4">
            <a:extLst>
              <a:ext uri="{FF2B5EF4-FFF2-40B4-BE49-F238E27FC236}">
                <a16:creationId xmlns:a16="http://schemas.microsoft.com/office/drawing/2014/main" id="{31B10BAA-D83E-439F-9448-64F4CD8D25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034" y="123306"/>
            <a:ext cx="1676439" cy="1567382"/>
          </a:xfrm>
          <a:prstGeom prst="rect">
            <a:avLst/>
          </a:prstGeom>
        </p:spPr>
      </p:pic>
    </p:spTree>
    <p:extLst>
      <p:ext uri="{BB962C8B-B14F-4D97-AF65-F5344CB8AC3E}">
        <p14:creationId xmlns:p14="http://schemas.microsoft.com/office/powerpoint/2010/main" val="3878307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6F3E4-C566-4BA8-9584-203A8F861969}"/>
              </a:ext>
            </a:extLst>
          </p:cNvPr>
          <p:cNvSpPr>
            <a:spLocks noGrp="1"/>
          </p:cNvSpPr>
          <p:nvPr>
            <p:ph type="title"/>
          </p:nvPr>
        </p:nvSpPr>
        <p:spPr/>
        <p:txBody>
          <a:bodyPr>
            <a:normAutofit/>
          </a:bodyPr>
          <a:lstStyle/>
          <a:p>
            <a:pPr algn="ctr"/>
            <a:r>
              <a:rPr lang="lv-LV" sz="3200" dirty="0"/>
              <a:t>Kultūras izpratnes un pašizpausmes mākslā mācību joma</a:t>
            </a:r>
          </a:p>
        </p:txBody>
      </p:sp>
      <p:sp>
        <p:nvSpPr>
          <p:cNvPr id="3" name="Content Placeholder 2">
            <a:extLst>
              <a:ext uri="{FF2B5EF4-FFF2-40B4-BE49-F238E27FC236}">
                <a16:creationId xmlns:a16="http://schemas.microsoft.com/office/drawing/2014/main" id="{67C2D3B5-A816-4639-8323-88B72D588227}"/>
              </a:ext>
            </a:extLst>
          </p:cNvPr>
          <p:cNvSpPr>
            <a:spLocks noGrp="1"/>
          </p:cNvSpPr>
          <p:nvPr>
            <p:ph idx="1"/>
          </p:nvPr>
        </p:nvSpPr>
        <p:spPr/>
        <p:txBody>
          <a:bodyPr>
            <a:normAutofit fontScale="77500" lnSpcReduction="20000"/>
          </a:bodyPr>
          <a:lstStyle/>
          <a:p>
            <a:pPr marL="514350" indent="-514350" algn="just">
              <a:buAutoNum type="arabicParenR"/>
            </a:pPr>
            <a:r>
              <a:rPr lang="lv-LV" dirty="0"/>
              <a:t>Zīmē, glezno, veido, rada kolāžu, mērķtiecīgi variē un kombinē krāsas, līnijas, laukumus, tekstūras dažādos formātos un ritmos.</a:t>
            </a:r>
          </a:p>
          <a:p>
            <a:pPr marL="514350" indent="-514350" algn="just">
              <a:buAutoNum type="arabicParenR"/>
            </a:pPr>
            <a:r>
              <a:rPr lang="lv-LV" dirty="0"/>
              <a:t>Dzied individuāli atbilstoši dziesmas tonalitātei un ritmam ar pavadījumu un bez tā. </a:t>
            </a:r>
          </a:p>
          <a:p>
            <a:pPr marL="514350" indent="-514350" algn="just">
              <a:buAutoNum type="arabicParenR"/>
            </a:pPr>
            <a:r>
              <a:rPr lang="lv-LV" dirty="0"/>
              <a:t>Izspēlē pašu izdomātu vai literārā darba sižetu.</a:t>
            </a:r>
          </a:p>
          <a:p>
            <a:pPr marL="514350" indent="-514350" algn="just">
              <a:buAutoNum type="arabicParenR"/>
            </a:pPr>
            <a:r>
              <a:rPr lang="lv-LV" dirty="0"/>
              <a:t>Runā dzejoļus; maina balss skaļumu un runas tempu atbilstoši dzejoļa saturam. </a:t>
            </a:r>
          </a:p>
          <a:p>
            <a:pPr marL="514350" indent="-514350" algn="just">
              <a:buAutoNum type="arabicParenR"/>
            </a:pPr>
            <a:r>
              <a:rPr lang="lv-LV" dirty="0"/>
              <a:t>Vēro, klausās un iztēlojas; rada un īsteno ideju daudzveidīgā mākslinieciskā darbībā.</a:t>
            </a:r>
          </a:p>
          <a:p>
            <a:pPr marL="514350" indent="-514350" algn="just">
              <a:buAutoNum type="arabicParenR"/>
            </a:pPr>
            <a:r>
              <a:rPr lang="lv-LV" dirty="0"/>
              <a:t>Mākslinieciskajā darbībā mērķtiecīgi eksperimentē ar paša izvēlētiem materiāliem un tehniskajiem paņēmieniem. </a:t>
            </a:r>
          </a:p>
          <a:p>
            <a:pPr marL="514350" indent="-514350" algn="just">
              <a:buAutoNum type="arabicParenR"/>
            </a:pPr>
            <a:r>
              <a:rPr lang="lv-LV" dirty="0"/>
              <a:t>Muzicē individuāli un kopā ar citiem: dzied, spēlē skaņu rīkus, izpilda (improvizē) muzikāli ritmiskas kustības.</a:t>
            </a:r>
          </a:p>
          <a:p>
            <a:pPr marL="514350" indent="-514350" algn="just">
              <a:buAutoNum type="arabicParenR"/>
            </a:pPr>
            <a:r>
              <a:rPr lang="lv-LV" dirty="0"/>
              <a:t>Stāsta par savu pieredzi radošā darbībā, raksturo vizuālās mākslas, mūzikas un literārā darba radīto pārdzīvojumu.</a:t>
            </a:r>
          </a:p>
        </p:txBody>
      </p:sp>
      <p:pic>
        <p:nvPicPr>
          <p:cNvPr id="5" name="Picture 4">
            <a:extLst>
              <a:ext uri="{FF2B5EF4-FFF2-40B4-BE49-F238E27FC236}">
                <a16:creationId xmlns:a16="http://schemas.microsoft.com/office/drawing/2014/main" id="{1911F989-1343-4C2F-8157-D8AA9629D8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540" y="141891"/>
            <a:ext cx="1153319" cy="1078292"/>
          </a:xfrm>
          <a:prstGeom prst="rect">
            <a:avLst/>
          </a:prstGeom>
        </p:spPr>
      </p:pic>
    </p:spTree>
    <p:extLst>
      <p:ext uri="{BB962C8B-B14F-4D97-AF65-F5344CB8AC3E}">
        <p14:creationId xmlns:p14="http://schemas.microsoft.com/office/powerpoint/2010/main" val="3957578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0ADB6-D3B4-44A2-9325-1958A0088433}"/>
              </a:ext>
            </a:extLst>
          </p:cNvPr>
          <p:cNvSpPr>
            <a:spLocks noGrp="1"/>
          </p:cNvSpPr>
          <p:nvPr>
            <p:ph type="title"/>
          </p:nvPr>
        </p:nvSpPr>
        <p:spPr/>
        <p:txBody>
          <a:bodyPr/>
          <a:lstStyle/>
          <a:p>
            <a:pPr algn="ctr"/>
            <a:r>
              <a:rPr lang="lv-LV" dirty="0"/>
              <a:t>Dabaszinātņu mācību joma </a:t>
            </a:r>
          </a:p>
        </p:txBody>
      </p:sp>
      <p:sp>
        <p:nvSpPr>
          <p:cNvPr id="3" name="Content Placeholder 2">
            <a:extLst>
              <a:ext uri="{FF2B5EF4-FFF2-40B4-BE49-F238E27FC236}">
                <a16:creationId xmlns:a16="http://schemas.microsoft.com/office/drawing/2014/main" id="{B530450E-B14F-414E-A331-245AA69CFE47}"/>
              </a:ext>
            </a:extLst>
          </p:cNvPr>
          <p:cNvSpPr>
            <a:spLocks noGrp="1"/>
          </p:cNvSpPr>
          <p:nvPr>
            <p:ph idx="1"/>
          </p:nvPr>
        </p:nvSpPr>
        <p:spPr/>
        <p:txBody>
          <a:bodyPr>
            <a:normAutofit fontScale="70000" lnSpcReduction="20000"/>
          </a:bodyPr>
          <a:lstStyle/>
          <a:p>
            <a:pPr marL="514350" indent="-514350">
              <a:buAutoNum type="arabicParenR"/>
            </a:pPr>
            <a:r>
              <a:rPr lang="lv-LV" dirty="0"/>
              <a:t>Eksperimentējot salīdzina no stikla, koka, plastmasas, papīra, akmens izgatavotu priekšmetu īpašības un to izmantošanas iespējas.</a:t>
            </a:r>
          </a:p>
          <a:p>
            <a:pPr marL="514350" indent="-514350">
              <a:buAutoNum type="arabicParenR"/>
            </a:pPr>
            <a:r>
              <a:rPr lang="lv-LV" dirty="0"/>
              <a:t>Novērojot, salīdzinot un eksperimentējot izzina apkārtnē raksturīgo iežu un ūdens īpašības.</a:t>
            </a:r>
          </a:p>
          <a:p>
            <a:pPr marL="514350" indent="-514350">
              <a:buAutoNum type="arabicParenR"/>
            </a:pPr>
            <a:r>
              <a:rPr lang="lv-LV" dirty="0"/>
              <a:t>Novēro līdzenu un nelīdzenu zemes virsmu tuvākajā apkārtnē un stāsta par novēroto.</a:t>
            </a:r>
          </a:p>
          <a:p>
            <a:pPr marL="514350" indent="-514350">
              <a:buAutoNum type="arabicParenR"/>
            </a:pPr>
            <a:r>
              <a:rPr lang="lv-LV" dirty="0"/>
              <a:t>Stāsta par atšķirīgās diennakts daļās un gadalaikos novērotajām pārmaiņām dabā un laikapstākļiem.</a:t>
            </a:r>
          </a:p>
          <a:p>
            <a:pPr marL="514350" indent="-514350">
              <a:buAutoNum type="arabicParenR"/>
            </a:pPr>
            <a:r>
              <a:rPr lang="lv-LV" dirty="0"/>
              <a:t>Novēro debess ķermeņus, stāsta par novēroto.</a:t>
            </a:r>
          </a:p>
          <a:p>
            <a:pPr marL="514350" indent="-514350">
              <a:buAutoNum type="arabicParenR"/>
            </a:pPr>
            <a:r>
              <a:rPr lang="lv-LV" dirty="0"/>
              <a:t>Novērojot, salīdzinot un eksperimentējot izzina tuvākajā apkārtnē raksturīgo dzīvo organismu – augu, dzīvnieku un sēņu – pazīmes.</a:t>
            </a:r>
          </a:p>
          <a:p>
            <a:pPr marL="514350" indent="-514350">
              <a:buAutoNum type="arabicParenR"/>
            </a:pPr>
            <a:r>
              <a:rPr lang="lv-LV" dirty="0"/>
              <a:t>Iesaistās tuvākās apkārtnes sakopšanas darbos.</a:t>
            </a:r>
          </a:p>
          <a:p>
            <a:pPr marL="514350" indent="-514350">
              <a:buAutoNum type="arabicParenR"/>
            </a:pPr>
            <a:r>
              <a:rPr lang="lv-LV" dirty="0"/>
              <a:t>Saprot, ka jāsaudzē daba un tās resursi.</a:t>
            </a:r>
          </a:p>
          <a:p>
            <a:pPr marL="514350" indent="-514350">
              <a:buAutoNum type="arabicParenR"/>
            </a:pPr>
            <a:r>
              <a:rPr lang="lv-LV" dirty="0"/>
              <a:t>Ievēro un skaidro drošas uzvedības noteikumus saskarsmē ar dzīvniekiem, augiem un sēnēm.</a:t>
            </a:r>
          </a:p>
        </p:txBody>
      </p:sp>
      <p:pic>
        <p:nvPicPr>
          <p:cNvPr id="5" name="Picture 4">
            <a:extLst>
              <a:ext uri="{FF2B5EF4-FFF2-40B4-BE49-F238E27FC236}">
                <a16:creationId xmlns:a16="http://schemas.microsoft.com/office/drawing/2014/main" id="{94FAC9B4-4855-44A3-9B03-7B0B21C7F1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034" y="123306"/>
            <a:ext cx="1676439" cy="1567382"/>
          </a:xfrm>
          <a:prstGeom prst="rect">
            <a:avLst/>
          </a:prstGeom>
        </p:spPr>
      </p:pic>
    </p:spTree>
    <p:extLst>
      <p:ext uri="{BB962C8B-B14F-4D97-AF65-F5344CB8AC3E}">
        <p14:creationId xmlns:p14="http://schemas.microsoft.com/office/powerpoint/2010/main" val="1804181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81E25-2C00-4932-A547-79BD43AE6A3F}"/>
              </a:ext>
            </a:extLst>
          </p:cNvPr>
          <p:cNvSpPr>
            <a:spLocks noGrp="1"/>
          </p:cNvSpPr>
          <p:nvPr>
            <p:ph type="title"/>
          </p:nvPr>
        </p:nvSpPr>
        <p:spPr/>
        <p:txBody>
          <a:bodyPr/>
          <a:lstStyle/>
          <a:p>
            <a:pPr algn="ctr"/>
            <a:r>
              <a:rPr lang="lv-LV" dirty="0"/>
              <a:t>Matemātikas mācību joma</a:t>
            </a:r>
          </a:p>
        </p:txBody>
      </p:sp>
      <p:sp>
        <p:nvSpPr>
          <p:cNvPr id="3" name="Content Placeholder 2">
            <a:extLst>
              <a:ext uri="{FF2B5EF4-FFF2-40B4-BE49-F238E27FC236}">
                <a16:creationId xmlns:a16="http://schemas.microsoft.com/office/drawing/2014/main" id="{716E12B1-6F3F-4BAB-A95B-4BBB50BDB45A}"/>
              </a:ext>
            </a:extLst>
          </p:cNvPr>
          <p:cNvSpPr>
            <a:spLocks noGrp="1"/>
          </p:cNvSpPr>
          <p:nvPr>
            <p:ph idx="1"/>
          </p:nvPr>
        </p:nvSpPr>
        <p:spPr/>
        <p:txBody>
          <a:bodyPr>
            <a:normAutofit fontScale="70000" lnSpcReduction="20000"/>
          </a:bodyPr>
          <a:lstStyle/>
          <a:p>
            <a:pPr marL="514350" indent="-514350">
              <a:buAutoNum type="arabicParenR"/>
            </a:pPr>
            <a:r>
              <a:rPr lang="lv-LV" dirty="0"/>
              <a:t>Praktiskā darbībā nosauc priekšmetu skaitu desmit apjomā.</a:t>
            </a:r>
          </a:p>
          <a:p>
            <a:pPr marL="514350" indent="-514350">
              <a:buAutoNum type="arabicParenR"/>
            </a:pPr>
            <a:r>
              <a:rPr lang="lv-LV" dirty="0"/>
              <a:t>Skaitu apzīmē ar tam atbilstošiem cipariem, raksta ciparus.</a:t>
            </a:r>
          </a:p>
          <a:p>
            <a:pPr marL="514350" indent="-514350">
              <a:buAutoNum type="arabicParenR"/>
            </a:pPr>
            <a:r>
              <a:rPr lang="lv-LV" dirty="0"/>
              <a:t>Praktiskā darbībā veido skaitļa sastāva dažādas variācijas desmit apjomā.</a:t>
            </a:r>
          </a:p>
          <a:p>
            <a:pPr marL="514350" indent="-514350">
              <a:buAutoNum type="arabicParenR"/>
            </a:pPr>
            <a:r>
              <a:rPr lang="lv-LV" dirty="0"/>
              <a:t>Grupē priekšmetus pēc vairākām pazīmēm, piemēram, krāsas, lieluma, formas, nozīmes, materiāla. </a:t>
            </a:r>
          </a:p>
          <a:p>
            <a:pPr marL="514350" indent="-514350">
              <a:buAutoNum type="arabicParenR"/>
            </a:pPr>
            <a:r>
              <a:rPr lang="lv-LV" dirty="0"/>
              <a:t>Salīdzina priekšmetus, priekšmetu kopas pēc skaita un lieluma, lietojot jēdzienus vairāk, mazāk, tikpat, lielāks, mazāks.</a:t>
            </a:r>
          </a:p>
          <a:p>
            <a:pPr marL="514350" indent="-514350">
              <a:buAutoNum type="arabicParenR"/>
            </a:pPr>
            <a:r>
              <a:rPr lang="lv-LV" dirty="0"/>
              <a:t>Ar nosacītiem mēriem nosaka garumu, platību, ietilpību.</a:t>
            </a:r>
          </a:p>
          <a:p>
            <a:pPr marL="514350" indent="-514350">
              <a:buAutoNum type="arabicParenR"/>
            </a:pPr>
            <a:r>
              <a:rPr lang="lv-LV" dirty="0"/>
              <a:t>Ar lineālu mēra garumu.</a:t>
            </a:r>
          </a:p>
          <a:p>
            <a:pPr marL="514350" indent="-514350">
              <a:buAutoNum type="arabicParenR"/>
            </a:pPr>
            <a:r>
              <a:rPr lang="lv-LV" dirty="0"/>
              <a:t>Pēc nosacījuma un radoši veido sakārtojumus, to skaitā ritmiskas rindas no priekšmetiem un ģeometriskajām figūrām.</a:t>
            </a:r>
          </a:p>
          <a:p>
            <a:pPr marL="514350" indent="-514350">
              <a:buAutoNum type="arabicParenR"/>
            </a:pPr>
            <a:r>
              <a:rPr lang="lv-LV" dirty="0"/>
              <a:t>Izsaka pieņēmumu par skaitu attēlos un priekšmetu kopās un skaitot to pārbauda.</a:t>
            </a:r>
          </a:p>
          <a:p>
            <a:pPr marL="514350" indent="-514350">
              <a:buAutoNum type="arabicParenR"/>
            </a:pPr>
            <a:r>
              <a:rPr lang="lv-LV" dirty="0"/>
              <a:t>Izzina ģeometriskās figūras, to skaitā telpiskus ķermeņus, raksturo to formu, saista ar atpazīstamiem objektiem, vēro tos no cita </a:t>
            </a:r>
            <a:r>
              <a:rPr lang="lv-LV" dirty="0" err="1"/>
              <a:t>skatpunkta</a:t>
            </a:r>
            <a:r>
              <a:rPr lang="lv-LV" dirty="0"/>
              <a:t> (no augšas, no sāniem).</a:t>
            </a:r>
          </a:p>
          <a:p>
            <a:pPr marL="514350" indent="-514350">
              <a:buAutoNum type="arabicParenR"/>
            </a:pPr>
            <a:endParaRPr lang="lv-LV" b="1" dirty="0"/>
          </a:p>
        </p:txBody>
      </p:sp>
      <p:pic>
        <p:nvPicPr>
          <p:cNvPr id="5" name="Picture 4">
            <a:extLst>
              <a:ext uri="{FF2B5EF4-FFF2-40B4-BE49-F238E27FC236}">
                <a16:creationId xmlns:a16="http://schemas.microsoft.com/office/drawing/2014/main" id="{D90BC7D4-BE49-4CBB-967D-B3B90EDA0C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034" y="123306"/>
            <a:ext cx="1676439" cy="1567382"/>
          </a:xfrm>
          <a:prstGeom prst="rect">
            <a:avLst/>
          </a:prstGeom>
        </p:spPr>
      </p:pic>
    </p:spTree>
    <p:extLst>
      <p:ext uri="{BB962C8B-B14F-4D97-AF65-F5344CB8AC3E}">
        <p14:creationId xmlns:p14="http://schemas.microsoft.com/office/powerpoint/2010/main" val="3242875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23A78-C881-4A29-8105-16B7D069DEA4}"/>
              </a:ext>
            </a:extLst>
          </p:cNvPr>
          <p:cNvSpPr>
            <a:spLocks noGrp="1"/>
          </p:cNvSpPr>
          <p:nvPr>
            <p:ph type="title"/>
          </p:nvPr>
        </p:nvSpPr>
        <p:spPr/>
        <p:txBody>
          <a:bodyPr/>
          <a:lstStyle/>
          <a:p>
            <a:pPr algn="ctr"/>
            <a:r>
              <a:rPr lang="lv-LV" dirty="0"/>
              <a:t>Tehnoloģiju mācību joma</a:t>
            </a:r>
          </a:p>
        </p:txBody>
      </p:sp>
      <p:sp>
        <p:nvSpPr>
          <p:cNvPr id="3" name="Content Placeholder 2">
            <a:extLst>
              <a:ext uri="{FF2B5EF4-FFF2-40B4-BE49-F238E27FC236}">
                <a16:creationId xmlns:a16="http://schemas.microsoft.com/office/drawing/2014/main" id="{593AB563-6A10-497C-B292-F649E443F645}"/>
              </a:ext>
            </a:extLst>
          </p:cNvPr>
          <p:cNvSpPr>
            <a:spLocks noGrp="1"/>
          </p:cNvSpPr>
          <p:nvPr>
            <p:ph idx="1"/>
          </p:nvPr>
        </p:nvSpPr>
        <p:spPr/>
        <p:txBody>
          <a:bodyPr>
            <a:normAutofit fontScale="92500" lnSpcReduction="20000"/>
          </a:bodyPr>
          <a:lstStyle/>
          <a:p>
            <a:pPr marL="0" indent="0">
              <a:buNone/>
            </a:pPr>
            <a:r>
              <a:rPr lang="lv-LV" dirty="0"/>
              <a:t>1) Stāsta par savas ieceres nepieciešamību, risinājuma meklēšanu un izvēli.</a:t>
            </a:r>
          </a:p>
          <a:p>
            <a:pPr marL="0" indent="0">
              <a:buNone/>
            </a:pPr>
            <a:r>
              <a:rPr lang="lv-LV" dirty="0"/>
              <a:t>2) Plāno savas ieceres īstenošanas soļus, izvēlas nepieciešamos materiālus.</a:t>
            </a:r>
          </a:p>
          <a:p>
            <a:pPr marL="0" indent="0">
              <a:buNone/>
            </a:pPr>
            <a:r>
              <a:rPr lang="lv-LV" dirty="0"/>
              <a:t>3) Īsteno savu ieceri, ievērojot drošības noteikumus attiecībā uz darba piederumu un instrumentu lietojumu.</a:t>
            </a:r>
          </a:p>
          <a:p>
            <a:pPr marL="0" indent="0">
              <a:buNone/>
            </a:pPr>
            <a:r>
              <a:rPr lang="lv-LV" dirty="0"/>
              <a:t>4) Novērtē ieceres īstenošanas procesu un rezultātu.</a:t>
            </a:r>
          </a:p>
          <a:p>
            <a:pPr marL="0" indent="0">
              <a:buNone/>
            </a:pPr>
            <a:r>
              <a:rPr lang="lv-LV" dirty="0"/>
              <a:t>5) Apgūst dažādus tehnoloģiskos paņēmienus un drošības noteikumus savas ieceres īstenošanai no papīra un tekstilmateriāliem: līmē patstāvīgi, izvēlas atbilstošu līmi un līmēšanas paņēmienu, ievēro drošības noteikumus; izplēš no papīra vienkāršus siluetus; loka papīru pēc nosacījuma; ar šķērēm izgriež dažādus objektu siluetus; pin pīnīti no 3 pavedieniem; sien mezglu; veido uztinumu; šuj </a:t>
            </a:r>
            <a:r>
              <a:rPr lang="lv-LV" dirty="0" err="1"/>
              <a:t>pamatdūrienu</a:t>
            </a:r>
            <a:r>
              <a:rPr lang="lv-LV" dirty="0"/>
              <a:t>.</a:t>
            </a:r>
          </a:p>
          <a:p>
            <a:pPr marL="0" indent="0">
              <a:buNone/>
            </a:pPr>
            <a:r>
              <a:rPr lang="lv-LV" dirty="0"/>
              <a:t>6)Tur un pareizā satvērienā lieto rakstāmpiederumus un darbarīkus.</a:t>
            </a:r>
          </a:p>
        </p:txBody>
      </p:sp>
      <p:pic>
        <p:nvPicPr>
          <p:cNvPr id="5" name="Picture 4">
            <a:extLst>
              <a:ext uri="{FF2B5EF4-FFF2-40B4-BE49-F238E27FC236}">
                <a16:creationId xmlns:a16="http://schemas.microsoft.com/office/drawing/2014/main" id="{4E7B4EC6-0C72-4FBB-86FC-CBA690789A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6034" y="123306"/>
            <a:ext cx="1676439" cy="1567382"/>
          </a:xfrm>
          <a:prstGeom prst="rect">
            <a:avLst/>
          </a:prstGeom>
        </p:spPr>
      </p:pic>
    </p:spTree>
    <p:extLst>
      <p:ext uri="{BB962C8B-B14F-4D97-AF65-F5344CB8AC3E}">
        <p14:creationId xmlns:p14="http://schemas.microsoft.com/office/powerpoint/2010/main" val="2251478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C1C0B-15F7-4189-896F-FA5B8323CF99}"/>
              </a:ext>
            </a:extLst>
          </p:cNvPr>
          <p:cNvSpPr>
            <a:spLocks noGrp="1"/>
          </p:cNvSpPr>
          <p:nvPr>
            <p:ph type="title"/>
          </p:nvPr>
        </p:nvSpPr>
        <p:spPr/>
        <p:txBody>
          <a:bodyPr>
            <a:normAutofit/>
          </a:bodyPr>
          <a:lstStyle/>
          <a:p>
            <a:pPr algn="ctr"/>
            <a:r>
              <a:rPr lang="lv-LV" sz="3200" b="1" dirty="0"/>
              <a:t>Veselības un fiziskās aktivitātes mācību joma </a:t>
            </a:r>
          </a:p>
        </p:txBody>
      </p:sp>
      <p:sp>
        <p:nvSpPr>
          <p:cNvPr id="3" name="Content Placeholder 2">
            <a:extLst>
              <a:ext uri="{FF2B5EF4-FFF2-40B4-BE49-F238E27FC236}">
                <a16:creationId xmlns:a16="http://schemas.microsoft.com/office/drawing/2014/main" id="{293F4998-ED54-4C65-959B-1221EC916ED3}"/>
              </a:ext>
            </a:extLst>
          </p:cNvPr>
          <p:cNvSpPr>
            <a:spLocks noGrp="1"/>
          </p:cNvSpPr>
          <p:nvPr>
            <p:ph idx="1"/>
          </p:nvPr>
        </p:nvSpPr>
        <p:spPr/>
        <p:txBody>
          <a:bodyPr>
            <a:normAutofit fontScale="85000" lnSpcReduction="20000"/>
          </a:bodyPr>
          <a:lstStyle/>
          <a:p>
            <a:pPr marL="514350" indent="-514350">
              <a:buAutoNum type="arabicParenR"/>
            </a:pPr>
            <a:r>
              <a:rPr lang="lv-LV" dirty="0"/>
              <a:t>Pārvietojas sev un citiem drošā veidā dažādās šķēršļu joslās un kustību rotaļās; apvieno soļošanu, skriešanu, rāpošanu, rāpšanos, notur līdzsvaru, izvēlas pārvietošanās veidu atbilstoši situācijai.</a:t>
            </a:r>
          </a:p>
          <a:p>
            <a:pPr marL="514350" indent="-514350">
              <a:buAutoNum type="arabicParenR"/>
            </a:pPr>
            <a:r>
              <a:rPr lang="lv-LV" dirty="0"/>
              <a:t>Pārvar šķēršļus sev un citiem drošā veidā, izvēlas darbības veidu atbilstoši situācijai.</a:t>
            </a:r>
          </a:p>
          <a:p>
            <a:pPr marL="514350" indent="-514350">
              <a:buAutoNum type="arabicParenR"/>
            </a:pPr>
            <a:r>
              <a:rPr lang="lv-LV" dirty="0"/>
              <a:t>Pārvieto priekšmetus sev un citiem drošā veidā, izvēloties darbības veidu atbilstoši situācijai: tver, padod, ripina, velk, stumj, met, sper.</a:t>
            </a:r>
          </a:p>
          <a:p>
            <a:pPr marL="514350" indent="-514350">
              <a:buAutoNum type="arabicParenR"/>
            </a:pPr>
            <a:r>
              <a:rPr lang="lv-LV" dirty="0"/>
              <a:t>Saskata iespējamos traumu gūšanas veidus un ievēro drošības noteikumus, pārvietojoties, pārvarot šķēršļu joslu, pārvietojot priekšmetus.</a:t>
            </a:r>
          </a:p>
          <a:p>
            <a:pPr marL="514350" indent="-514350">
              <a:buAutoNum type="arabicParenR"/>
            </a:pPr>
            <a:r>
              <a:rPr lang="lv-LV" dirty="0"/>
              <a:t>Apzinās savu dzimumu un ķermeņa neaizskaramību. </a:t>
            </a:r>
          </a:p>
          <a:p>
            <a:pPr marL="514350" indent="-514350">
              <a:buAutoNum type="arabicParenR"/>
            </a:pPr>
            <a:r>
              <a:rPr lang="lv-LV" dirty="0"/>
              <a:t>Ikdienā regulāri ievēro personīgo higiēnu.</a:t>
            </a:r>
          </a:p>
          <a:p>
            <a:pPr marL="514350" indent="-514350">
              <a:buAutoNum type="arabicParenR"/>
            </a:pPr>
            <a:r>
              <a:rPr lang="lv-LV" dirty="0"/>
              <a:t>Stāsta, kādi individuālie aizsardzības līdzekļi jālieto dažādās kustību aktivitātēs, piemēram, pārvietojoties ar velosipēdu.</a:t>
            </a:r>
          </a:p>
          <a:p>
            <a:pPr marL="0" indent="0">
              <a:buNone/>
            </a:pPr>
            <a:endParaRPr lang="lv-LV" dirty="0"/>
          </a:p>
        </p:txBody>
      </p:sp>
      <p:pic>
        <p:nvPicPr>
          <p:cNvPr id="5" name="Picture 4">
            <a:extLst>
              <a:ext uri="{FF2B5EF4-FFF2-40B4-BE49-F238E27FC236}">
                <a16:creationId xmlns:a16="http://schemas.microsoft.com/office/drawing/2014/main" id="{A1032D08-AF4B-4E34-847A-2670EE5785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5366" y="123306"/>
            <a:ext cx="1676439" cy="1567382"/>
          </a:xfrm>
          <a:prstGeom prst="rect">
            <a:avLst/>
          </a:prstGeom>
        </p:spPr>
      </p:pic>
    </p:spTree>
    <p:extLst>
      <p:ext uri="{BB962C8B-B14F-4D97-AF65-F5344CB8AC3E}">
        <p14:creationId xmlns:p14="http://schemas.microsoft.com/office/powerpoint/2010/main" val="1121737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TotalTime>
  <Words>1312</Words>
  <Application>Microsoft Office PowerPoint</Application>
  <PresentationFormat>Widescreen</PresentationFormat>
  <Paragraphs>97</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Comic Sans MS</vt:lpstr>
      <vt:lpstr>Gill Sans MT</vt:lpstr>
      <vt:lpstr>Office Theme</vt:lpstr>
      <vt:lpstr>PowerPoint Presentation</vt:lpstr>
      <vt:lpstr>Valodu joma </vt:lpstr>
      <vt:lpstr>Sociālā un pilsoniskā joma </vt:lpstr>
      <vt:lpstr>Sociālā un pilsoniskā joma </vt:lpstr>
      <vt:lpstr>Kultūras izpratnes un pašizpausmes mākslā mācību joma</vt:lpstr>
      <vt:lpstr>Dabaszinātņu mācību joma </vt:lpstr>
      <vt:lpstr>Matemātikas mācību joma</vt:lpstr>
      <vt:lpstr>Tehnoloģiju mācību joma</vt:lpstr>
      <vt:lpstr>Veselības un fiziskās aktivitātes mācību joma </vt:lpstr>
      <vt:lpstr>Burtnīcas MATEMĀTIKĀ                           LATVIEŠU VALODĀ </vt:lpstr>
      <vt:lpstr>Ieteikumi vasarā</vt:lpstr>
      <vt:lpstr>Adaptācijas nedēļa 3. – 7. jūnijā</vt:lpstr>
      <vt:lpstr>TIKSIMIES AUGUSTA NOSLĒGUMĀ KLASES VECĀKU SAPULCĒ!  (informāciju no klašu audzinātājām saņemsiet augusta otrajā pusē norādītajā vecāku e-pastā)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Baiba Sebre</dc:creator>
  <cp:lastModifiedBy>Elīna Skuja</cp:lastModifiedBy>
  <cp:revision>20</cp:revision>
  <dcterms:created xsi:type="dcterms:W3CDTF">2021-05-24T07:38:15Z</dcterms:created>
  <dcterms:modified xsi:type="dcterms:W3CDTF">2024-05-29T13:54:17Z</dcterms:modified>
</cp:coreProperties>
</file>